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09" r:id="rId1"/>
  </p:sldMasterIdLst>
  <p:notesMasterIdLst>
    <p:notesMasterId r:id="rId67"/>
  </p:notesMasterIdLst>
  <p:handoutMasterIdLst>
    <p:handoutMasterId r:id="rId68"/>
  </p:handoutMasterIdLst>
  <p:sldIdLst>
    <p:sldId id="256" r:id="rId2"/>
    <p:sldId id="257" r:id="rId3"/>
    <p:sldId id="311" r:id="rId4"/>
    <p:sldId id="312" r:id="rId5"/>
    <p:sldId id="313" r:id="rId6"/>
    <p:sldId id="314" r:id="rId7"/>
    <p:sldId id="315"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50" r:id="rId42"/>
    <p:sldId id="349"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 id="371" r:id="rId64"/>
    <p:sldId id="372" r:id="rId65"/>
    <p:sldId id="373" r:id="rId66"/>
  </p:sldIdLst>
  <p:sldSz cx="9144000" cy="6858000" type="screen4x3"/>
  <p:notesSz cx="6797675" cy="9874250"/>
  <p:embeddedFontLst>
    <p:embeddedFont>
      <p:font typeface="맑은 고딕" panose="020B0503020000020004" pitchFamily="34" charset="-127"/>
      <p:regular r:id="rId69"/>
      <p:bold r:id="rId70"/>
    </p:embeddedFont>
    <p:embeddedFont>
      <p:font typeface="Century Gothic" panose="020B0502020202020204" pitchFamily="34" charset="0"/>
      <p:regular r:id="rId71"/>
      <p:bold r:id="rId72"/>
      <p:italic r:id="rId73"/>
      <p:boldItalic r:id="rId74"/>
    </p:embeddedFont>
    <p:embeddedFont>
      <p:font typeface="Tahoma" panose="020B0604030504040204" pitchFamily="34" charset="0"/>
      <p:regular r:id="rId75"/>
      <p:bold r:id="rId7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2878">
          <p15:clr>
            <a:srgbClr val="A4A3A4"/>
          </p15:clr>
        </p15:guide>
      </p15:sldGuideLst>
    </p:ext>
    <p:ext uri="{2D200454-40CA-4A62-9FC3-DE9A4176ACB9}">
      <p15:notesGuideLst xmlns:p15="http://schemas.microsoft.com/office/powerpoint/2012/main">
        <p15:guide id="1" orient="horz" pos="3107">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TxStyle/>
      <a:tcStyle>
        <a:tcBdr/>
        <a:fill>
          <a:solidFill>
            <a:schemeClr val="accent6">
              <a:tint val="40000"/>
            </a:schemeClr>
          </a:solidFill>
        </a:fill>
      </a:tcStyle>
    </a:band1H>
    <a:band2H>
      <a:tcTxStyle/>
      <a:tcStyle>
        <a:tcBdr/>
      </a:tcStyle>
    </a:band2H>
    <a:band1V>
      <a:tcTxStyle/>
      <a:tcStyle>
        <a:tcBdr/>
        <a:fill>
          <a:solidFill>
            <a:schemeClr val="accent6">
              <a:tint val="40000"/>
            </a:schemeClr>
          </a:solidFill>
        </a:fill>
      </a:tcStyle>
    </a:band1V>
    <a:band2V>
      <a:tcTxStyle/>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TxStyle/>
      <a:tcStyle>
        <a:tcBdr/>
        <a:fill>
          <a:solidFill>
            <a:schemeClr val="accent3">
              <a:alpha val="40000"/>
            </a:schemeClr>
          </a:solidFill>
        </a:fill>
      </a:tcStyle>
    </a:band1H>
    <a:band2H>
      <a:tcTxStyle/>
      <a:tcStyle>
        <a:tcBdr/>
      </a:tcStyle>
    </a:band2H>
    <a:band1V>
      <a:tcTxStyle/>
      <a:tcStyle>
        <a:tcBdr>
          <a:top>
            <a:lnRef idx="1">
              <a:schemeClr val="accent3"/>
            </a:lnRef>
          </a:top>
          <a:bottom>
            <a:lnRef idx="1">
              <a:schemeClr val="accent3"/>
            </a:lnRef>
          </a:bottom>
        </a:tcBdr>
        <a:fill>
          <a:solidFill>
            <a:schemeClr val="accent3">
              <a:alpha val="40000"/>
            </a:schemeClr>
          </a:solidFill>
        </a:fill>
      </a:tcStyle>
    </a:band1V>
    <a:band2V>
      <a:tcTxStyle/>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TxStyle/>
      <a:tcStyle>
        <a:tcBdr/>
        <a:fill>
          <a:solidFill>
            <a:schemeClr val="accent3">
              <a:tint val="40000"/>
            </a:schemeClr>
          </a:solidFill>
        </a:fill>
      </a:tcStyle>
    </a:band1H>
    <a:band2H>
      <a:tcTxStyle/>
      <a:tcStyle>
        <a:tcBdr/>
      </a:tcStyle>
    </a:band2H>
    <a:band1V>
      <a:tcTxStyle/>
      <a:tcStyle>
        <a:tcBdr/>
        <a:fill>
          <a:solidFill>
            <a:schemeClr val="accent3">
              <a:tint val="40000"/>
            </a:schemeClr>
          </a:solidFill>
        </a:fill>
      </a:tcStyle>
    </a:band1V>
    <a:band2V>
      <a:tcTxStyle/>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TxStyle/>
      <a:tcStyle>
        <a:tcBdr/>
        <a:fill>
          <a:solidFill>
            <a:schemeClr val="accent5">
              <a:alpha val="20000"/>
            </a:schemeClr>
          </a:solidFill>
        </a:fill>
      </a:tcStyle>
    </a:band1H>
    <a:band1V>
      <a:tcTxStyle/>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밝은 스타일 3 - 강조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TxStyle/>
      <a:tcStyle>
        <a:tcBdr/>
        <a:fill>
          <a:solidFill>
            <a:schemeClr val="accent2">
              <a:alpha val="20000"/>
            </a:schemeClr>
          </a:solidFill>
        </a:fill>
      </a:tcStyle>
    </a:band1H>
    <a:band1V>
      <a:tcTxStyle/>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3515"/>
    <p:restoredTop sz="95226" autoAdjust="0"/>
  </p:normalViewPr>
  <p:slideViewPr>
    <p:cSldViewPr>
      <p:cViewPr varScale="1">
        <p:scale>
          <a:sx n="104" d="100"/>
          <a:sy n="104" d="100"/>
        </p:scale>
        <p:origin x="114" y="222"/>
      </p:cViewPr>
      <p:guideLst>
        <p:guide orient="horz" pos="2158"/>
        <p:guide pos="2878"/>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60" d="100"/>
          <a:sy n="60" d="100"/>
        </p:scale>
        <p:origin x="3274" y="58"/>
      </p:cViewPr>
      <p:guideLst>
        <p:guide orient="horz" pos="3107"/>
        <p:guide pos="214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5AE310-7B2A-999D-CC21-60CE461E8000}"/>
              </a:ext>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B363403B-FDFD-1B1E-D1E4-7081883AE8FF}"/>
              </a:ext>
            </a:extLst>
          </p:cNvPr>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vl1pPr>
          </a:lstStyle>
          <a:p>
            <a:fld id="{6AEF61F6-4112-4A0C-B0BB-F337B156A13B}" type="datetimeFigureOut">
              <a:rPr lang="ko-KR" altLang="en-US" smtClean="0"/>
              <a:t>2024-10-11</a:t>
            </a:fld>
            <a:endParaRPr lang="ko-KR" altLang="en-US"/>
          </a:p>
        </p:txBody>
      </p:sp>
      <p:sp>
        <p:nvSpPr>
          <p:cNvPr id="4" name="Footer Placeholder 3">
            <a:extLst>
              <a:ext uri="{FF2B5EF4-FFF2-40B4-BE49-F238E27FC236}">
                <a16:creationId xmlns:a16="http://schemas.microsoft.com/office/drawing/2014/main" id="{EF4E7E26-CD62-A8A4-6702-6AB99DDE0D17}"/>
              </a:ext>
            </a:extLst>
          </p:cNvPr>
          <p:cNvSpPr>
            <a:spLocks noGrp="1"/>
          </p:cNvSpPr>
          <p:nvPr>
            <p:ph type="ftr" sz="quarter" idx="2"/>
          </p:nvPr>
        </p:nvSpPr>
        <p:spPr>
          <a:xfrm>
            <a:off x="0" y="9378950"/>
            <a:ext cx="2946400" cy="495300"/>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64FD06D5-070A-011B-8A8B-F4102F8986A5}"/>
              </a:ext>
            </a:extLst>
          </p:cNvPr>
          <p:cNvSpPr>
            <a:spLocks noGrp="1"/>
          </p:cNvSpPr>
          <p:nvPr>
            <p:ph type="sldNum" sz="quarter" idx="3"/>
          </p:nvPr>
        </p:nvSpPr>
        <p:spPr>
          <a:xfrm>
            <a:off x="3849688" y="9378950"/>
            <a:ext cx="2946400" cy="495300"/>
          </a:xfrm>
          <a:prstGeom prst="rect">
            <a:avLst/>
          </a:prstGeom>
        </p:spPr>
        <p:txBody>
          <a:bodyPr vert="horz" lIns="91440" tIns="45720" rIns="91440" bIns="45720" rtlCol="0" anchor="b"/>
          <a:lstStyle>
            <a:lvl1pPr algn="r">
              <a:defRPr sz="1200"/>
            </a:lvl1pPr>
          </a:lstStyle>
          <a:p>
            <a:fld id="{B8BEF372-43D0-4885-9D46-1F18812227C3}" type="slidenum">
              <a:rPr lang="ko-KR" altLang="en-US" smtClean="0"/>
              <a:t>‹#›</a:t>
            </a:fld>
            <a:endParaRPr lang="ko-KR" altLang="en-US"/>
          </a:p>
        </p:txBody>
      </p:sp>
    </p:spTree>
    <p:extLst>
      <p:ext uri="{BB962C8B-B14F-4D97-AF65-F5344CB8AC3E}">
        <p14:creationId xmlns:p14="http://schemas.microsoft.com/office/powerpoint/2010/main" val="1127810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2945659" cy="493712"/>
          </a:xfrm>
          <a:prstGeom prst="rect">
            <a:avLst/>
          </a:prstGeom>
        </p:spPr>
        <p:txBody>
          <a:bodyPr vert="horz" lIns="91139" tIns="45569" rIns="91139" bIns="45569"/>
          <a:lstStyle>
            <a:lvl1pPr algn="l">
              <a:defRPr sz="1200"/>
            </a:lvl1pPr>
          </a:lstStyle>
          <a:p>
            <a:pPr lvl="0">
              <a:defRPr lang="ko-KR" altLang="en-US"/>
            </a:pPr>
            <a:endParaRPr lang="ko-KR" altLang="en-US"/>
          </a:p>
        </p:txBody>
      </p:sp>
      <p:sp>
        <p:nvSpPr>
          <p:cNvPr id="3" name="날짜 개체 틀 2"/>
          <p:cNvSpPr>
            <a:spLocks noGrp="1"/>
          </p:cNvSpPr>
          <p:nvPr>
            <p:ph type="dt" idx="1"/>
          </p:nvPr>
        </p:nvSpPr>
        <p:spPr>
          <a:xfrm>
            <a:off x="3850444" y="1"/>
            <a:ext cx="2945659" cy="493712"/>
          </a:xfrm>
          <a:prstGeom prst="rect">
            <a:avLst/>
          </a:prstGeom>
        </p:spPr>
        <p:txBody>
          <a:bodyPr vert="horz" lIns="91139" tIns="45569" rIns="91139" bIns="45569"/>
          <a:lstStyle>
            <a:lvl1pPr algn="r">
              <a:defRPr sz="1200"/>
            </a:lvl1pPr>
          </a:lstStyle>
          <a:p>
            <a:pPr lvl="0">
              <a:defRPr lang="ko-KR" altLang="en-US"/>
            </a:pPr>
            <a:fld id="{CC401AD9-50CB-44A7-A1B6-A5014C14FD42}" type="datetime1">
              <a:rPr lang="ko-KR" altLang="en-US"/>
              <a:pPr lvl="0">
                <a:defRPr lang="ko-KR" altLang="en-US"/>
              </a:pPr>
              <a:t>2024-10-11</a:t>
            </a:fld>
            <a:endParaRPr lang="ko-KR" altLang="en-US"/>
          </a:p>
        </p:txBody>
      </p:sp>
      <p:sp>
        <p:nvSpPr>
          <p:cNvPr id="4" name="슬라이드 이미지 개체 틀 3"/>
          <p:cNvSpPr>
            <a:spLocks noGrp="1" noRot="1" noChangeAspect="1" noTextEdit="1"/>
          </p:cNvSpPr>
          <p:nvPr>
            <p:ph type="sldImg" idx="2"/>
          </p:nvPr>
        </p:nvSpPr>
        <p:spPr>
          <a:xfrm>
            <a:off x="930275" y="739775"/>
            <a:ext cx="4937125" cy="3703638"/>
          </a:xfrm>
          <a:prstGeom prst="rect">
            <a:avLst/>
          </a:prstGeom>
          <a:noFill/>
          <a:ln w="12700">
            <a:solidFill>
              <a:prstClr val="black"/>
            </a:solidFill>
          </a:ln>
        </p:spPr>
        <p:txBody>
          <a:bodyPr vert="horz" lIns="91139" tIns="45569" rIns="91139" bIns="45569" anchor="ctr"/>
          <a:lstStyle/>
          <a:p>
            <a:pPr lvl="0">
              <a:defRPr lang="ko-KR" altLang="en-US"/>
            </a:pPr>
            <a:endParaRPr lang="ko-KR" altLang="en-US"/>
          </a:p>
        </p:txBody>
      </p:sp>
      <p:sp>
        <p:nvSpPr>
          <p:cNvPr id="5" name="슬라이드 노트 개체 틀 4"/>
          <p:cNvSpPr>
            <a:spLocks noGrp="1"/>
          </p:cNvSpPr>
          <p:nvPr>
            <p:ph type="body" sz="quarter" idx="3"/>
          </p:nvPr>
        </p:nvSpPr>
        <p:spPr>
          <a:xfrm>
            <a:off x="679768" y="4690269"/>
            <a:ext cx="5438140" cy="4443413"/>
          </a:xfrm>
          <a:prstGeom prst="rect">
            <a:avLst/>
          </a:prstGeom>
        </p:spPr>
        <p:txBody>
          <a:bodyPr vert="horz" lIns="91139" tIns="45569" rIns="91139" bIns="45569"/>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6" name="바닥글 개체 틀 5"/>
          <p:cNvSpPr>
            <a:spLocks noGrp="1"/>
          </p:cNvSpPr>
          <p:nvPr>
            <p:ph type="ftr" sz="quarter" idx="4"/>
          </p:nvPr>
        </p:nvSpPr>
        <p:spPr>
          <a:xfrm>
            <a:off x="1" y="9378825"/>
            <a:ext cx="2945659" cy="493712"/>
          </a:xfrm>
          <a:prstGeom prst="rect">
            <a:avLst/>
          </a:prstGeom>
        </p:spPr>
        <p:txBody>
          <a:bodyPr vert="horz" lIns="91139" tIns="45569" rIns="91139" bIns="45569" anchor="b"/>
          <a:lstStyle>
            <a:lvl1pPr algn="l">
              <a:defRPr sz="1200"/>
            </a:lvl1pPr>
          </a:lstStyle>
          <a:p>
            <a:pPr lvl="0">
              <a:defRPr lang="ko-KR" altLang="en-US"/>
            </a:pPr>
            <a:endParaRPr lang="ko-KR" altLang="en-US"/>
          </a:p>
        </p:txBody>
      </p:sp>
      <p:sp>
        <p:nvSpPr>
          <p:cNvPr id="7" name="슬라이드 번호 개체 틀 6"/>
          <p:cNvSpPr>
            <a:spLocks noGrp="1"/>
          </p:cNvSpPr>
          <p:nvPr>
            <p:ph type="sldNum" sz="quarter" idx="5"/>
          </p:nvPr>
        </p:nvSpPr>
        <p:spPr>
          <a:xfrm>
            <a:off x="3850444" y="9378825"/>
            <a:ext cx="2945659" cy="493712"/>
          </a:xfrm>
          <a:prstGeom prst="rect">
            <a:avLst/>
          </a:prstGeom>
        </p:spPr>
        <p:txBody>
          <a:bodyPr vert="horz" lIns="91139" tIns="45569" rIns="91139" bIns="45569" anchor="b"/>
          <a:lstStyle>
            <a:lvl1pPr algn="r">
              <a:defRPr sz="1200"/>
            </a:lvl1pPr>
          </a:lstStyle>
          <a:p>
            <a:pPr lvl="0">
              <a:defRPr lang="ko-KR" altLang="en-US"/>
            </a:pPr>
            <a:fld id="{98A827C7-3479-4CF1-90E1-4F006792FA88}" type="slidenum">
              <a:rPr lang="ko-KR" altLang="en-US"/>
              <a:pPr lvl="0">
                <a:defRPr lang="ko-KR" altLang="en-US"/>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pPr lvl="0">
              <a:defRPr lang="ko-KR" altLang="en-US"/>
            </a:pPr>
            <a:fld id="{80106CC0-45DF-4BAF-83F1-4BE39575D66C}" type="slidenum">
              <a:rPr lang="en-US" altLang="en-US">
                <a:ea typeface="굴림"/>
              </a:rPr>
              <a:pPr lvl="0">
                <a:defRPr lang="ko-KR" altLang="en-US"/>
              </a:pPr>
              <a:t>1</a:t>
            </a:fld>
            <a:endParaRPr lang="en-US" altLang="en-US">
              <a:ea typeface="굴림"/>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06463" y="4691063"/>
            <a:ext cx="4984750" cy="4443412"/>
          </a:xfrm>
          <a:noFill/>
          <a:ln/>
        </p:spPr>
        <p:txBody>
          <a:bodyPr/>
          <a:lstStyle/>
          <a:p>
            <a:pPr eaLnBrk="1" hangingPunct="1">
              <a:defRPr lang="ko-KR" altLang="en-US"/>
            </a:pPr>
            <a:endParaRPr lang="ko-KR" altLang="en-US">
              <a:ea typeface="굴림"/>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reserve="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rotWithShape="1">
          <a:blip r:embed="rId2"/>
          <a:stretch>
            <a:fillRect/>
          </a:stretch>
        </p:blipFill>
        <p:spPr>
          <a:xfrm>
            <a:off x="5868758" y="4363964"/>
            <a:ext cx="3275242" cy="2494036"/>
          </a:xfrm>
          <a:prstGeom prst="rect">
            <a:avLst/>
          </a:prstGeom>
        </p:spPr>
      </p:pic>
      <p:pic>
        <p:nvPicPr>
          <p:cNvPr id="8" name="그림 7"/>
          <p:cNvPicPr>
            <a:picLocks noChangeAspect="1"/>
          </p:cNvPicPr>
          <p:nvPr userDrawn="1"/>
        </p:nvPicPr>
        <p:blipFill rotWithShape="1">
          <a:blip r:embed="rId3"/>
          <a:stretch>
            <a:fillRect/>
          </a:stretch>
        </p:blipFill>
        <p:spPr>
          <a:xfrm>
            <a:off x="-1" y="0"/>
            <a:ext cx="3491881" cy="2708920"/>
          </a:xfrm>
          <a:prstGeom prst="rect">
            <a:avLst/>
          </a:prstGeom>
        </p:spPr>
      </p:pic>
      <p:sp>
        <p:nvSpPr>
          <p:cNvPr id="2" name="Title 1"/>
          <p:cNvSpPr>
            <a:spLocks noGrp="1"/>
          </p:cNvSpPr>
          <p:nvPr>
            <p:ph type="ctrTitle"/>
          </p:nvPr>
        </p:nvSpPr>
        <p:spPr>
          <a:xfrm>
            <a:off x="467544" y="2851796"/>
            <a:ext cx="7772400" cy="1371599"/>
          </a:xfrm>
          <a:effectLst>
            <a:outerShdw blurRad="50800" dist="38100" dir="2700000" algn="tl" rotWithShape="0">
              <a:prstClr val="black">
                <a:alpha val="40000"/>
              </a:prstClr>
            </a:outerShdw>
          </a:effectLst>
        </p:spPr>
        <p:txBody>
          <a:bodyPr anchor="ctr">
            <a:noAutofit/>
          </a:bodyPr>
          <a:lstStyle>
            <a:lvl1pPr algn="ctr">
              <a:lnSpc>
                <a:spcPct val="100000"/>
              </a:lnSpc>
              <a:defRPr sz="5500" b="1" cap="all" spc="-80" baseline="0">
                <a:solidFill>
                  <a:srgbClr val="0000CC"/>
                </a:solidFill>
                <a:latin typeface="+mj-lt"/>
                <a:ea typeface="+mj-ea"/>
              </a:defRPr>
            </a:lvl1pPr>
          </a:lstStyle>
          <a:p>
            <a:pPr lvl="0">
              <a:defRPr lang="ko-KR" altLang="en-US"/>
            </a:pPr>
            <a:r>
              <a:rPr lang="ko-KR" altLang="en-US"/>
              <a:t>마스터 제목 스타일 편집</a:t>
            </a:r>
            <a:endParaRPr lang="en-US"/>
          </a:p>
        </p:txBody>
      </p:sp>
      <p:grpSp>
        <p:nvGrpSpPr>
          <p:cNvPr id="11" name="그룹 10"/>
          <p:cNvGrpSpPr/>
          <p:nvPr userDrawn="1"/>
        </p:nvGrpSpPr>
        <p:grpSpPr>
          <a:xfrm rot="5400000">
            <a:off x="4500562" y="-1791642"/>
            <a:ext cx="142876" cy="9144000"/>
            <a:chOff x="9001124" y="0"/>
            <a:chExt cx="142876" cy="685800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en-US"/>
            </a:p>
          </p:txBody>
        </p:sp>
      </p:grpSp>
      <p:grpSp>
        <p:nvGrpSpPr>
          <p:cNvPr id="12" name="그룹 11"/>
          <p:cNvGrpSpPr/>
          <p:nvPr userDrawn="1"/>
        </p:nvGrpSpPr>
        <p:grpSpPr>
          <a:xfrm rot="5400000" flipH="1" flipV="1">
            <a:off x="4500562" y="-279474"/>
            <a:ext cx="142876" cy="9144000"/>
            <a:chOff x="9001124" y="0"/>
            <a:chExt cx="142876" cy="6858000"/>
          </a:xfrm>
        </p:grpSpPr>
        <p:sp>
          <p:nvSpPr>
            <p:cNvPr id="13"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en-US"/>
            </a:p>
          </p:txBody>
        </p:sp>
        <p:sp>
          <p:nvSpPr>
            <p:cNvPr id="14"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en-US"/>
            </a:p>
          </p:txBody>
        </p:sp>
      </p:grpSp>
      <p:sp>
        <p:nvSpPr>
          <p:cNvPr id="16" name="Footer Placeholder 4"/>
          <p:cNvSpPr txBox="1"/>
          <p:nvPr userDrawn="1"/>
        </p:nvSpPr>
        <p:spPr>
          <a:xfrm>
            <a:off x="3455369" y="755826"/>
            <a:ext cx="5688631" cy="1899412"/>
          </a:xfrm>
          <a:prstGeom prst="rect">
            <a:avLst/>
          </a:prstGeom>
        </p:spPr>
        <p:txBody>
          <a:bodyPr vert="horz" lIns="91440" tIns="45720" rIns="91440" bIns="45720" anchor="ctr"/>
          <a:lstStyle>
            <a:defPPr>
              <a:defRPr lang="ko-KR"/>
            </a:defPPr>
            <a:lvl1pPr marL="0" algn="l" defTabSz="914400" rtl="0" eaLnBrk="1" latinLnBrk="1" hangingPunct="1">
              <a:defRPr sz="10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lang="ko-KR" altLang="en-US"/>
            </a:pPr>
            <a:endParaRPr lang="ko-KR" altLang="en-US" sz="3200" b="1" dirty="0">
              <a:solidFill>
                <a:srgbClr val="000066"/>
              </a:solidFill>
            </a:endParaRPr>
          </a:p>
          <a:p>
            <a:pPr algn="ctr">
              <a:defRPr lang="ko-KR" altLang="en-US"/>
            </a:pPr>
            <a:r>
              <a:rPr lang="en-US" altLang="ko-KR" sz="3200" b="1" dirty="0">
                <a:solidFill>
                  <a:srgbClr val="000066"/>
                </a:solidFill>
              </a:rPr>
              <a:t>VLSI</a:t>
            </a:r>
          </a:p>
          <a:p>
            <a:pPr algn="ctr">
              <a:defRPr lang="ko-KR" altLang="en-US"/>
            </a:pPr>
            <a:r>
              <a:rPr lang="en-US" altLang="ko-KR" sz="3200" b="1" dirty="0">
                <a:solidFill>
                  <a:srgbClr val="000066"/>
                </a:solidFill>
              </a:rPr>
              <a:t>&amp; </a:t>
            </a:r>
          </a:p>
          <a:p>
            <a:pPr algn="ctr">
              <a:defRPr lang="ko-KR" altLang="en-US"/>
            </a:pPr>
            <a:r>
              <a:rPr lang="en-US" altLang="ko-KR" sz="3200" b="1" dirty="0">
                <a:solidFill>
                  <a:srgbClr val="000066"/>
                </a:solidFill>
              </a:rPr>
              <a:t>Embedded System</a:t>
            </a:r>
          </a:p>
        </p:txBody>
      </p:sp>
      <p:sp>
        <p:nvSpPr>
          <p:cNvPr id="17" name="Footer Placeholder 4"/>
          <p:cNvSpPr txBox="1"/>
          <p:nvPr userDrawn="1"/>
        </p:nvSpPr>
        <p:spPr>
          <a:xfrm>
            <a:off x="17126" y="5004298"/>
            <a:ext cx="5833262" cy="1022374"/>
          </a:xfrm>
          <a:prstGeom prst="rect">
            <a:avLst/>
          </a:prstGeom>
        </p:spPr>
        <p:txBody>
          <a:bodyPr vert="horz" lIns="91440" tIns="45720" rIns="91440" bIns="45720" anchor="ctr"/>
          <a:lstStyle>
            <a:defPPr>
              <a:defRPr lang="ko-KR"/>
            </a:defPPr>
            <a:lvl1pPr marL="0" algn="l" defTabSz="914400" rtl="0" eaLnBrk="1" latinLnBrk="1" hangingPunct="1">
              <a:defRPr sz="10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lang="ko-KR" altLang="en-US"/>
            </a:pPr>
            <a:r>
              <a:rPr lang="en-US" altLang="ko-KR" sz="3000" b="1" dirty="0">
                <a:solidFill>
                  <a:srgbClr val="000066"/>
                </a:solidFill>
                <a:latin typeface="+mj-lt"/>
                <a:ea typeface="HY견고딕"/>
              </a:rPr>
              <a:t>Dennis A. N. Gookyi</a:t>
            </a:r>
          </a:p>
        </p:txBody>
      </p:sp>
      <p:pic>
        <p:nvPicPr>
          <p:cNvPr id="6" name="Picture 5">
            <a:extLst>
              <a:ext uri="{FF2B5EF4-FFF2-40B4-BE49-F238E27FC236}">
                <a16:creationId xmlns:a16="http://schemas.microsoft.com/office/drawing/2014/main" id="{773A2D6D-EC43-DA12-4DCE-C6413FA30883}"/>
              </a:ext>
            </a:extLst>
          </p:cNvPr>
          <p:cNvPicPr>
            <a:picLocks noChangeAspect="1"/>
          </p:cNvPicPr>
          <p:nvPr userDrawn="1"/>
        </p:nvPicPr>
        <p:blipFill>
          <a:blip r:embed="rId4"/>
          <a:stretch>
            <a:fillRect/>
          </a:stretch>
        </p:blipFill>
        <p:spPr>
          <a:xfrm>
            <a:off x="-1" y="17513"/>
            <a:ext cx="3491881" cy="2834284"/>
          </a:xfrm>
          <a:prstGeom prst="rect">
            <a:avLst/>
          </a:prstGeom>
        </p:spPr>
      </p:pic>
      <p:pic>
        <p:nvPicPr>
          <p:cNvPr id="15" name="Picture 14">
            <a:extLst>
              <a:ext uri="{FF2B5EF4-FFF2-40B4-BE49-F238E27FC236}">
                <a16:creationId xmlns:a16="http://schemas.microsoft.com/office/drawing/2014/main" id="{7C2117D2-ACF4-83A1-5871-6473EA21432D}"/>
              </a:ext>
            </a:extLst>
          </p:cNvPr>
          <p:cNvPicPr>
            <a:picLocks noChangeAspect="1"/>
          </p:cNvPicPr>
          <p:nvPr userDrawn="1"/>
        </p:nvPicPr>
        <p:blipFill>
          <a:blip r:embed="rId4"/>
          <a:stretch>
            <a:fillRect/>
          </a:stretch>
        </p:blipFill>
        <p:spPr>
          <a:xfrm>
            <a:off x="5858598" y="4363964"/>
            <a:ext cx="3275243" cy="2557424"/>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본문" type="vertTx" preserve="1">
  <p:cSld name="제목 및 세로 본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lang="ko-KR" altLang="en-US"/>
            </a:pPr>
            <a:r>
              <a:rPr lang="ko-KR" altLang="en-US"/>
              <a:t>마스터 제목 스타일 편집</a:t>
            </a:r>
          </a:p>
        </p:txBody>
      </p:sp>
      <p:sp>
        <p:nvSpPr>
          <p:cNvPr id="3" name="Vertical Text Placeholder 2"/>
          <p:cNvSpPr>
            <a:spLocks noGrp="1"/>
          </p:cNvSpPr>
          <p:nvPr>
            <p:ph type="body" orient="vert" idx="1"/>
          </p:nvPr>
        </p:nvSpPr>
        <p:spPr/>
        <p:txBody>
          <a:bodyPr vert="eaVert"/>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5" name="Footer Placeholder 4"/>
          <p:cNvSpPr>
            <a:spLocks noGrp="1"/>
          </p:cNvSpPr>
          <p:nvPr>
            <p:ph type="ftr" sz="quarter" idx="11"/>
          </p:nvPr>
        </p:nvSpPr>
        <p:spPr/>
        <p:txBody>
          <a:bodyPr/>
          <a:lstStyle/>
          <a:p>
            <a:pPr lvl="0">
              <a:defRPr lang="ko-KR" altLang="en-US"/>
            </a:pPr>
            <a:r>
              <a:rPr lang="en-US" altLang="ko-KR" sz="1200" dirty="0" err="1"/>
              <a:t>Vivado</a:t>
            </a:r>
            <a:r>
              <a:rPr lang="en-US" altLang="ko-KR" sz="1200" dirty="0"/>
              <a:t> 2019.2 Installation and License Acquisition </a:t>
            </a:r>
          </a:p>
        </p:txBody>
      </p:sp>
      <p:sp>
        <p:nvSpPr>
          <p:cNvPr id="6" name="Slide Number Placeholder 5"/>
          <p:cNvSpPr>
            <a:spLocks noGrp="1"/>
          </p:cNvSpPr>
          <p:nvPr>
            <p:ph type="sldNum" sz="quarter" idx="12"/>
          </p:nvPr>
        </p:nvSpPr>
        <p:spPr/>
        <p:txBody>
          <a:bodyPr/>
          <a:lstStyle/>
          <a:p>
            <a:pPr lvl="0">
              <a:defRPr lang="ko-KR" altLang="en-US"/>
            </a:pPr>
            <a:fld id="{EC0BD536-8C7B-40DF-AA0E-37136B36405B}" type="slidenum">
              <a:rPr lang="ko-KR" altLang="en-US"/>
              <a:pPr lvl="0">
                <a:defRPr lang="ko-KR" altLang="en-US"/>
              </a:pPr>
              <a:t>‹#›</a:t>
            </a:fld>
            <a:endParaRPr lang="ko-KR"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본문" type="vertTitleAndTx" preserve="1">
  <p:cSld name="세로 제목 및 본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8244" y="1340768"/>
            <a:ext cx="2232248" cy="5184576"/>
          </a:xfrm>
        </p:spPr>
        <p:txBody>
          <a:bodyPr vert="eaVert"/>
          <a:lstStyle/>
          <a:p>
            <a:pPr lvl="0">
              <a:defRPr lang="ko-KR" altLang="en-US"/>
            </a:pPr>
            <a:r>
              <a:rPr lang="ko-KR" altLang="en-US"/>
              <a:t>마스터 제목 스타일 편집</a:t>
            </a:r>
          </a:p>
        </p:txBody>
      </p:sp>
      <p:sp>
        <p:nvSpPr>
          <p:cNvPr id="3" name="Vertical Text Placeholder 2"/>
          <p:cNvSpPr>
            <a:spLocks noGrp="1"/>
          </p:cNvSpPr>
          <p:nvPr>
            <p:ph type="body" orient="vert" idx="1"/>
          </p:nvPr>
        </p:nvSpPr>
        <p:spPr>
          <a:xfrm>
            <a:off x="251520" y="1340768"/>
            <a:ext cx="6225480" cy="5184576"/>
          </a:xfrm>
        </p:spPr>
        <p:txBody>
          <a:bodyPr vert="eaVert"/>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5" name="Footer Placeholder 4"/>
          <p:cNvSpPr>
            <a:spLocks noGrp="1"/>
          </p:cNvSpPr>
          <p:nvPr>
            <p:ph type="ftr" sz="quarter" idx="11"/>
          </p:nvPr>
        </p:nvSpPr>
        <p:spPr/>
        <p:txBody>
          <a:bodyPr/>
          <a:lstStyle/>
          <a:p>
            <a:pPr lvl="0">
              <a:defRPr lang="ko-KR" altLang="en-US"/>
            </a:pPr>
            <a:r>
              <a:rPr lang="en-US" altLang="ko-KR" sz="1200" dirty="0" err="1"/>
              <a:t>Vivado</a:t>
            </a:r>
            <a:r>
              <a:rPr lang="en-US" altLang="ko-KR" sz="1200" dirty="0"/>
              <a:t> 2019.2 Installation and License Acquisition </a:t>
            </a:r>
          </a:p>
        </p:txBody>
      </p:sp>
      <p:sp>
        <p:nvSpPr>
          <p:cNvPr id="6" name="Slide Number Placeholder 5"/>
          <p:cNvSpPr>
            <a:spLocks noGrp="1"/>
          </p:cNvSpPr>
          <p:nvPr>
            <p:ph type="sldNum" sz="quarter" idx="12"/>
          </p:nvPr>
        </p:nvSpPr>
        <p:spPr/>
        <p:txBody>
          <a:bodyPr/>
          <a:lstStyle/>
          <a:p>
            <a:pPr lvl="0">
              <a:defRPr lang="ko-KR" altLang="en-US"/>
            </a:pPr>
            <a:fld id="{EC0BD536-8C7B-40DF-AA0E-37136B36405B}" type="slidenum">
              <a:rPr lang="ko-KR" altLang="en-US"/>
              <a:pPr lvl="0">
                <a:defRPr lang="ko-KR" altLang="en-US"/>
              </a:pPr>
              <a:t>‹#›</a:t>
            </a:fld>
            <a:endParaRPr lang="ko-KR"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제목 및 내용 4개" type="fourObj" preserve="1">
  <p:cSld name="제목 및 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lang="ko-KR" altLang="en-US"/>
            </a:pPr>
            <a:r>
              <a:rPr lang="ko-KR" altLang="en-US"/>
              <a:t>마스터 제목 스타일 편집</a:t>
            </a:r>
          </a:p>
        </p:txBody>
      </p:sp>
      <p:sp>
        <p:nvSpPr>
          <p:cNvPr id="3" name="내용 개체 틀 2"/>
          <p:cNvSpPr>
            <a:spLocks noGrp="1"/>
          </p:cNvSpPr>
          <p:nvPr>
            <p:ph sz="half" idx="1"/>
          </p:nvPr>
        </p:nvSpPr>
        <p:spPr>
          <a:xfrm>
            <a:off x="457199" y="1600199"/>
            <a:ext cx="4038599" cy="21959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4" name="내용 개체 틀 3"/>
          <p:cNvSpPr>
            <a:spLocks noGrp="1"/>
          </p:cNvSpPr>
          <p:nvPr>
            <p:ph sz="half" idx="2"/>
          </p:nvPr>
        </p:nvSpPr>
        <p:spPr>
          <a:xfrm>
            <a:off x="4648199" y="1600199"/>
            <a:ext cx="4038599" cy="21959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5" name="내용 개체 틀 4"/>
          <p:cNvSpPr>
            <a:spLocks noGrp="1"/>
          </p:cNvSpPr>
          <p:nvPr>
            <p:ph sz="half" idx="3"/>
          </p:nvPr>
        </p:nvSpPr>
        <p:spPr>
          <a:xfrm>
            <a:off x="456027" y="3984220"/>
            <a:ext cx="4038599" cy="21959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6" name="내용 개체 틀 5"/>
          <p:cNvSpPr>
            <a:spLocks noGrp="1"/>
          </p:cNvSpPr>
          <p:nvPr>
            <p:ph sz="half" idx="4"/>
          </p:nvPr>
        </p:nvSpPr>
        <p:spPr>
          <a:xfrm>
            <a:off x="4647027" y="3984220"/>
            <a:ext cx="4038599" cy="21959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10" name="날짜 개체 틀 3"/>
          <p:cNvSpPr>
            <a:spLocks noGrp="1"/>
          </p:cNvSpPr>
          <p:nvPr>
            <p:ph type="dt" sz="half" idx="10"/>
          </p:nvPr>
        </p:nvSpPr>
        <p:spPr>
          <a:xfrm>
            <a:off x="457406" y="6359250"/>
            <a:ext cx="2134564" cy="365291"/>
          </a:xfrm>
          <a:prstGeom prst="rect">
            <a:avLst/>
          </a:prstGeom>
        </p:spPr>
        <p:txBody>
          <a:bodyPr/>
          <a:lstStyle/>
          <a:p>
            <a:pPr lvl="0"/>
            <a:fld id="{D8D7A7C4-C82A-4D21-9AB0-F0C5A1D3EF09}" type="datetime1">
              <a:rPr lang="ko-KR" altLang="en-US" smtClean="0"/>
              <a:pPr lvl="0"/>
              <a:t>2024-10-11</a:t>
            </a:fld>
            <a:endParaRPr lang="ko-KR" altLang="en-US"/>
          </a:p>
        </p:txBody>
      </p:sp>
      <p:sp>
        <p:nvSpPr>
          <p:cNvPr id="11" name="바닥글 개체 틀 4"/>
          <p:cNvSpPr>
            <a:spLocks noGrp="1"/>
          </p:cNvSpPr>
          <p:nvPr>
            <p:ph type="ftr" sz="quarter" idx="11"/>
          </p:nvPr>
        </p:nvSpPr>
        <p:spPr/>
        <p:txBody>
          <a:bodyPr/>
          <a:lstStyle/>
          <a:p>
            <a:pPr lvl="0">
              <a:defRPr lang="ko-KR" altLang="en-US"/>
            </a:pPr>
            <a:r>
              <a:rPr lang="en-US" altLang="ko-KR" sz="1200" dirty="0" err="1"/>
              <a:t>Vivado</a:t>
            </a:r>
            <a:r>
              <a:rPr lang="en-US" altLang="ko-KR" sz="1200" dirty="0"/>
              <a:t> 2019.2 Installation and License Acquisition </a:t>
            </a:r>
          </a:p>
        </p:txBody>
      </p:sp>
      <p:sp>
        <p:nvSpPr>
          <p:cNvPr id="12" name="슬라이드 번호 개체 틀 5"/>
          <p:cNvSpPr>
            <a:spLocks noGrp="1"/>
          </p:cNvSpPr>
          <p:nvPr>
            <p:ph type="sldNum" sz="quarter" idx="12"/>
          </p:nvPr>
        </p:nvSpPr>
        <p:spPr>
          <a:xfrm>
            <a:off x="8737592" y="6470625"/>
            <a:ext cx="334970" cy="320682"/>
          </a:xfrm>
          <a:noFill/>
          <a:ln w="9525" cap="flat" cmpd="sng" algn="ctr">
            <a:noFill/>
            <a:prstDash val="solid"/>
            <a:round/>
          </a:ln>
        </p:spPr>
        <p:txBody>
          <a:bodyPr vert="horz" wrap="square" lIns="0" tIns="0" rIns="0" bIns="0" anchor="ctr">
            <a:noAutofit/>
          </a:bodyPr>
          <a:lstStyle>
            <a:lvl1pPr marL="0" lvl="0" indent="0" algn="ctr" eaLnBrk="1" latinLnBrk="0" hangingPunct="1">
              <a:lnSpc>
                <a:spcPct val="100000"/>
              </a:lnSpc>
              <a:spcBef>
                <a:spcPct val="0"/>
              </a:spcBef>
              <a:spcAft>
                <a:spcPct val="0"/>
              </a:spcAft>
              <a:buNone/>
              <a:defRPr kumimoji="0" lang="ko-KR" altLang="en-US" sz="800" b="0" i="0" baseline="0">
                <a:solidFill>
                  <a:schemeClr val="tx1"/>
                </a:solidFill>
                <a:latin typeface="Arial"/>
                <a:ea typeface="굴림"/>
              </a:defRPr>
            </a:lvl1pPr>
          </a:lstStyle>
          <a:p>
            <a:pPr marL="0" lvl="0" indent="0" algn="ctr" eaLnBrk="1" latinLnBrk="0" hangingPunct="1">
              <a:lnSpc>
                <a:spcPct val="100000"/>
              </a:lnSpc>
              <a:spcBef>
                <a:spcPct val="0"/>
              </a:spcBef>
              <a:spcAft>
                <a:spcPct val="0"/>
              </a:spcAft>
              <a:buNone/>
              <a:defRPr lang="ko-KR" altLang="en-US"/>
            </a:pPr>
            <a:fld id="{FC584032-1467-4325-BCD5-E144139DF677}" type="slidenum">
              <a:rPr kumimoji="0" lang="ko-KR" altLang="en-US" sz="800" b="0" i="0">
                <a:solidFill>
                  <a:schemeClr val="tx1"/>
                </a:solidFill>
                <a:latin typeface="Wingdings"/>
                <a:ea typeface="Wingdings"/>
                <a:cs typeface="Wingdings"/>
                <a:sym typeface="Wingdings"/>
              </a:rPr>
              <a:pPr marL="0" lvl="0" indent="0" algn="ctr" eaLnBrk="1" latinLnBrk="0" hangingPunct="1">
                <a:lnSpc>
                  <a:spcPct val="100000"/>
                </a:lnSpc>
                <a:spcBef>
                  <a:spcPct val="0"/>
                </a:spcBef>
                <a:spcAft>
                  <a:spcPct val="0"/>
                </a:spcAft>
                <a:buNone/>
                <a:defRPr lang="ko-KR" altLang="en-US"/>
              </a:pPr>
              <a:t>‹#›</a:t>
            </a:fld>
            <a:endParaRPr kumimoji="0" lang="ko-KR" altLang="en-US" sz="800" b="0" i="0">
              <a:solidFill>
                <a:schemeClr val="tx1"/>
              </a:solidFill>
              <a:latin typeface="Wingdings"/>
              <a:ea typeface="Wingdings"/>
              <a:cs typeface="Wingdings"/>
              <a:sym typeface="Wingdings"/>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3" name="Content Placeholder 2"/>
          <p:cNvSpPr>
            <a:spLocks noGrp="1"/>
          </p:cNvSpPr>
          <p:nvPr>
            <p:ph idx="1"/>
          </p:nvPr>
        </p:nvSpPr>
        <p:spPr>
          <a:ln>
            <a:noFill/>
          </a:ln>
        </p:spPr>
        <p:txBody>
          <a:bodyPr/>
          <a:lstStyle>
            <a:lvl1pPr>
              <a:lnSpc>
                <a:spcPct val="95000"/>
              </a:lnSpc>
              <a:spcBef>
                <a:spcPts val="576"/>
              </a:spcBef>
              <a:spcAft>
                <a:spcPts val="288"/>
              </a:spcAft>
              <a:defRPr/>
            </a:lvl1pPr>
            <a:lvl2pPr>
              <a:spcBef>
                <a:spcPts val="396"/>
              </a:spcBef>
              <a:spcAft>
                <a:spcPts val="132"/>
              </a:spcAft>
              <a:defRPr/>
            </a:lvl2pPr>
            <a:lvl3pPr>
              <a:lnSpc>
                <a:spcPct val="90000"/>
              </a:lnSpc>
              <a:spcBef>
                <a:spcPts val="378"/>
              </a:spcBef>
              <a:spcAft>
                <a:spcPts val="126"/>
              </a:spcAft>
              <a:defRPr/>
            </a:lvl3pPr>
            <a:lvl4pPr>
              <a:lnSpc>
                <a:spcPct val="90000"/>
              </a:lnSpc>
              <a:spcBef>
                <a:spcPts val="360"/>
              </a:spcBef>
              <a:spcAft>
                <a:spcPts val="120"/>
              </a:spcAft>
              <a:buClr>
                <a:schemeClr val="tx2"/>
              </a:buClr>
              <a:defRPr/>
            </a:lvl4pPr>
            <a:lvl5pPr>
              <a:lnSpc>
                <a:spcPct val="85000"/>
              </a:lnSpc>
              <a:spcBef>
                <a:spcPts val="192"/>
              </a:spcBef>
              <a:spcAft>
                <a:spcPts val="0"/>
              </a:spcAft>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endParaRPr lang="en-US" dirty="0"/>
          </a:p>
        </p:txBody>
      </p:sp>
      <p:sp>
        <p:nvSpPr>
          <p:cNvPr id="2" name="Title 1"/>
          <p:cNvSpPr>
            <a:spLocks noGrp="1"/>
          </p:cNvSpPr>
          <p:nvPr>
            <p:ph type="title"/>
          </p:nvPr>
        </p:nvSpPr>
        <p:spPr/>
        <p:txBody>
          <a:bodyPr/>
          <a:lstStyle/>
          <a:p>
            <a:r>
              <a:rPr lang="ko-KR" altLang="en-US" dirty="0"/>
              <a:t>마스터 제목 스타일 편집</a:t>
            </a:r>
            <a:endParaRPr lang="en-US" dirty="0"/>
          </a:p>
        </p:txBody>
      </p:sp>
      <p:sp>
        <p:nvSpPr>
          <p:cNvPr id="5" name="Footer Placeholder 4"/>
          <p:cNvSpPr>
            <a:spLocks noGrp="1"/>
          </p:cNvSpPr>
          <p:nvPr>
            <p:ph type="ftr" sz="quarter" idx="11"/>
          </p:nvPr>
        </p:nvSpPr>
        <p:spPr/>
        <p:txBody>
          <a:bodyPr/>
          <a:lstStyle/>
          <a:p>
            <a:pPr lvl="0">
              <a:defRPr lang="ko-KR" altLang="en-US"/>
            </a:pPr>
            <a:r>
              <a:rPr lang="en-US" altLang="ko-KR" sz="1200" dirty="0" err="1"/>
              <a:t>Vivado</a:t>
            </a:r>
            <a:r>
              <a:rPr lang="en-US" altLang="ko-KR" sz="1200" dirty="0"/>
              <a:t> 2019.2 Installation and License Acquisition </a:t>
            </a:r>
          </a:p>
        </p:txBody>
      </p:sp>
      <p:sp>
        <p:nvSpPr>
          <p:cNvPr id="6" name="Slide Number Placeholder 5"/>
          <p:cNvSpPr>
            <a:spLocks noGrp="1"/>
          </p:cNvSpPr>
          <p:nvPr>
            <p:ph type="sldNum" sz="quarter" idx="12"/>
          </p:nvPr>
        </p:nvSpPr>
        <p:spPr>
          <a:xfrm>
            <a:off x="71500" y="6417332"/>
            <a:ext cx="288032" cy="216024"/>
          </a:xfrm>
        </p:spPr>
        <p:txBody>
          <a:bodyPr/>
          <a:lstStyle>
            <a:lvl1pPr algn="ctr">
              <a:defRPr/>
            </a:lvl1pPr>
          </a:lstStyle>
          <a:p>
            <a:fld id="{EC0BD536-8C7B-40DF-AA0E-37136B36405B}"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457200" y="2492896"/>
            <a:ext cx="7772400" cy="2230984"/>
          </a:xfrm>
        </p:spPr>
        <p:txBody>
          <a:bodyPr anchor="ctr">
            <a:noAutofit/>
          </a:bodyPr>
          <a:lstStyle>
            <a:lvl1pPr algn="ctr">
              <a:lnSpc>
                <a:spcPct val="100000"/>
              </a:lnSpc>
              <a:defRPr sz="4500" b="0" cap="all" spc="-80" baseline="0">
                <a:solidFill>
                  <a:schemeClr val="tx1"/>
                </a:solidFill>
              </a:defRPr>
            </a:lvl1pPr>
          </a:lstStyle>
          <a:p>
            <a:pPr lvl="0">
              <a:defRPr lang="ko-KR" altLang="en-US"/>
            </a:pPr>
            <a:r>
              <a:rPr lang="ko-KR" altLang="en-US"/>
              <a:t>마스터 제목 스타일 편집</a:t>
            </a:r>
          </a:p>
        </p:txBody>
      </p:sp>
      <p:sp>
        <p:nvSpPr>
          <p:cNvPr id="3" name="Text Placeholder 2"/>
          <p:cNvSpPr>
            <a:spLocks noGrp="1"/>
          </p:cNvSpPr>
          <p:nvPr>
            <p:ph type="body" idx="1"/>
          </p:nvPr>
        </p:nvSpPr>
        <p:spPr>
          <a:xfrm>
            <a:off x="1547664" y="228601"/>
            <a:ext cx="6681936" cy="896143"/>
          </a:xfrm>
        </p:spPr>
        <p:txBody>
          <a:bodyPr anchor="ctr"/>
          <a:lstStyle>
            <a:lvl1pPr marL="0" indent="0" algn="l">
              <a:buNone/>
              <a:defRPr sz="2000" b="0" cap="all" spc="120" baseline="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lang="ko-KR" altLang="en-US"/>
            </a:pPr>
            <a:r>
              <a:rPr lang="ko-KR" altLang="en-US"/>
              <a:t>마스터 텍스트 스타일을 편집합니다</a:t>
            </a:r>
          </a:p>
        </p:txBody>
      </p:sp>
      <p:sp>
        <p:nvSpPr>
          <p:cNvPr id="8" name="Slide Number Placeholder 7"/>
          <p:cNvSpPr>
            <a:spLocks noGrp="1"/>
          </p:cNvSpPr>
          <p:nvPr>
            <p:ph type="sldNum" sz="quarter" idx="11"/>
          </p:nvPr>
        </p:nvSpPr>
        <p:spPr/>
        <p:txBody>
          <a:bodyPr/>
          <a:lstStyle/>
          <a:p>
            <a:pPr lvl="0">
              <a:defRPr lang="ko-KR" altLang="en-US"/>
            </a:pPr>
            <a:fld id="{EC0BD536-8C7B-40DF-AA0E-37136B36405B}" type="slidenum">
              <a:rPr lang="ko-KR" altLang="en-US"/>
              <a:pPr lvl="0">
                <a:defRPr lang="ko-KR" altLang="en-US"/>
              </a:pPr>
              <a:t>‹#›</a:t>
            </a:fld>
            <a:endParaRPr lang="ko-KR" altLang="en-US" dirty="0"/>
          </a:p>
        </p:txBody>
      </p:sp>
      <p:sp>
        <p:nvSpPr>
          <p:cNvPr id="9" name="Footer Placeholder 8"/>
          <p:cNvSpPr>
            <a:spLocks noGrp="1"/>
          </p:cNvSpPr>
          <p:nvPr>
            <p:ph type="ftr" sz="quarter" idx="12"/>
          </p:nvPr>
        </p:nvSpPr>
        <p:spPr/>
        <p:txBody>
          <a:bodyPr/>
          <a:lstStyle/>
          <a:p>
            <a:pPr lvl="0">
              <a:defRPr lang="ko-KR" altLang="en-US"/>
            </a:pPr>
            <a:r>
              <a:rPr lang="en-US" altLang="ko-KR" sz="1200" dirty="0" err="1"/>
              <a:t>Vivado</a:t>
            </a:r>
            <a:r>
              <a:rPr lang="en-US" altLang="ko-KR" sz="1200" dirty="0"/>
              <a:t> 2019.2 Installation and License Acquisition </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제목 및 내용 2개" type="twoObj" preserve="1">
  <p:cSld name="제목 및 내용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lang="ko-KR" altLang="en-US"/>
            </a:pPr>
            <a:r>
              <a:rPr lang="ko-KR" altLang="en-US"/>
              <a:t>마스터 제목 스타일 편집</a:t>
            </a:r>
          </a:p>
        </p:txBody>
      </p:sp>
      <p:sp>
        <p:nvSpPr>
          <p:cNvPr id="3" name="Content Placeholder 2"/>
          <p:cNvSpPr>
            <a:spLocks noGrp="1"/>
          </p:cNvSpPr>
          <p:nvPr>
            <p:ph sz="half" idx="1"/>
          </p:nvPr>
        </p:nvSpPr>
        <p:spPr>
          <a:xfrm>
            <a:off x="251520" y="1340768"/>
            <a:ext cx="4240792" cy="51845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4" name="Content Placeholder 3"/>
          <p:cNvSpPr>
            <a:spLocks noGrp="1"/>
          </p:cNvSpPr>
          <p:nvPr>
            <p:ph sz="half" idx="2"/>
          </p:nvPr>
        </p:nvSpPr>
        <p:spPr>
          <a:xfrm>
            <a:off x="4651688" y="1340768"/>
            <a:ext cx="4348804" cy="51845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6" name="Footer Placeholder 5"/>
          <p:cNvSpPr>
            <a:spLocks noGrp="1"/>
          </p:cNvSpPr>
          <p:nvPr>
            <p:ph type="ftr" sz="quarter" idx="11"/>
          </p:nvPr>
        </p:nvSpPr>
        <p:spPr/>
        <p:txBody>
          <a:bodyPr/>
          <a:lstStyle/>
          <a:p>
            <a:pPr lvl="0">
              <a:defRPr lang="ko-KR" altLang="en-US"/>
            </a:pPr>
            <a:r>
              <a:rPr lang="en-US" altLang="ko-KR" sz="1200" dirty="0" err="1"/>
              <a:t>Vivado</a:t>
            </a:r>
            <a:r>
              <a:rPr lang="en-US" altLang="ko-KR" sz="1200" dirty="0"/>
              <a:t> 2019.2 Installation and License Acquisition </a:t>
            </a:r>
          </a:p>
        </p:txBody>
      </p:sp>
      <p:sp>
        <p:nvSpPr>
          <p:cNvPr id="7" name="Slide Number Placeholder 6"/>
          <p:cNvSpPr>
            <a:spLocks noGrp="1"/>
          </p:cNvSpPr>
          <p:nvPr>
            <p:ph type="sldNum" sz="quarter" idx="12"/>
          </p:nvPr>
        </p:nvSpPr>
        <p:spPr/>
        <p:txBody>
          <a:bodyPr/>
          <a:lstStyle/>
          <a:p>
            <a:pPr lvl="0">
              <a:defRPr lang="ko-KR" altLang="en-US"/>
            </a:pPr>
            <a:fld id="{EC0BD536-8C7B-40DF-AA0E-37136B36405B}" type="slidenum">
              <a:rPr lang="ko-KR" altLang="en-US"/>
              <a:pPr lvl="0">
                <a:defRPr lang="ko-KR" altLang="en-US"/>
              </a:pPr>
              <a:t>‹#›</a:t>
            </a:fld>
            <a:endParaRPr lang="ko-KR" alt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pPr lvl="0">
              <a:defRPr lang="ko-KR" altLang="en-US"/>
            </a:pPr>
            <a:r>
              <a:rPr lang="ko-KR" altLang="en-US"/>
              <a:t>마스터 제목 스타일 편집</a:t>
            </a:r>
          </a:p>
        </p:txBody>
      </p:sp>
      <p:sp>
        <p:nvSpPr>
          <p:cNvPr id="3" name="Text Placeholder 2"/>
          <p:cNvSpPr>
            <a:spLocks noGrp="1"/>
          </p:cNvSpPr>
          <p:nvPr>
            <p:ph type="body" idx="1"/>
          </p:nvPr>
        </p:nvSpPr>
        <p:spPr>
          <a:xfrm>
            <a:off x="337304" y="1340768"/>
            <a:ext cx="4162688" cy="757534"/>
          </a:xfrm>
        </p:spPr>
        <p:txBody>
          <a:bodyPr anchor="ctr">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lang="ko-KR" altLang="en-US"/>
            </a:pPr>
            <a:r>
              <a:rPr lang="ko-KR" altLang="en-US"/>
              <a:t>마스터 텍스트 스타일을 편집합니다</a:t>
            </a:r>
          </a:p>
        </p:txBody>
      </p:sp>
      <p:sp>
        <p:nvSpPr>
          <p:cNvPr id="4" name="Content Placeholder 3"/>
          <p:cNvSpPr>
            <a:spLocks noGrp="1"/>
          </p:cNvSpPr>
          <p:nvPr>
            <p:ph sz="half" idx="2"/>
          </p:nvPr>
        </p:nvSpPr>
        <p:spPr>
          <a:xfrm>
            <a:off x="251520" y="2204864"/>
            <a:ext cx="4248472"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5" name="Text Placeholder 4"/>
          <p:cNvSpPr>
            <a:spLocks noGrp="1"/>
          </p:cNvSpPr>
          <p:nvPr>
            <p:ph type="body" sz="quarter" idx="3"/>
          </p:nvPr>
        </p:nvSpPr>
        <p:spPr>
          <a:xfrm>
            <a:off x="4657784" y="1340768"/>
            <a:ext cx="4342708" cy="757534"/>
          </a:xfrm>
        </p:spPr>
        <p:txBody>
          <a:bodyPr anchor="ctr">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885826" rtl="0" eaLnBrk="1" latinLnBrk="0" hangingPunct="1">
              <a:spcBef>
                <a:spcPct val="20000"/>
              </a:spcBef>
              <a:buFont typeface="Arial"/>
              <a:buNone/>
              <a:defRPr lang="ko-KR" altLang="en-US"/>
            </a:pPr>
            <a:r>
              <a:rPr lang="ko-KR" altLang="en-US"/>
              <a:t>마스터 텍스트 스타일을 편집합니다</a:t>
            </a:r>
          </a:p>
        </p:txBody>
      </p:sp>
      <p:sp>
        <p:nvSpPr>
          <p:cNvPr id="6" name="Content Placeholder 5"/>
          <p:cNvSpPr>
            <a:spLocks noGrp="1"/>
          </p:cNvSpPr>
          <p:nvPr>
            <p:ph sz="quarter" idx="4"/>
          </p:nvPr>
        </p:nvSpPr>
        <p:spPr>
          <a:xfrm>
            <a:off x="4657784" y="2204864"/>
            <a:ext cx="434270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8" name="Footer Placeholder 7"/>
          <p:cNvSpPr>
            <a:spLocks noGrp="1"/>
          </p:cNvSpPr>
          <p:nvPr>
            <p:ph type="ftr" sz="quarter" idx="11"/>
          </p:nvPr>
        </p:nvSpPr>
        <p:spPr/>
        <p:txBody>
          <a:bodyPr/>
          <a:lstStyle/>
          <a:p>
            <a:pPr lvl="0">
              <a:defRPr lang="ko-KR" altLang="en-US"/>
            </a:pPr>
            <a:r>
              <a:rPr lang="en-US" altLang="ko-KR" sz="1200" dirty="0" err="1"/>
              <a:t>Vivado</a:t>
            </a:r>
            <a:r>
              <a:rPr lang="en-US" altLang="ko-KR" sz="1200" dirty="0"/>
              <a:t> 2019.2 Installation and License Acquisition </a:t>
            </a:r>
          </a:p>
        </p:txBody>
      </p:sp>
      <p:sp>
        <p:nvSpPr>
          <p:cNvPr id="9" name="Slide Number Placeholder 8"/>
          <p:cNvSpPr>
            <a:spLocks noGrp="1"/>
          </p:cNvSpPr>
          <p:nvPr>
            <p:ph type="sldNum" sz="quarter" idx="12"/>
          </p:nvPr>
        </p:nvSpPr>
        <p:spPr/>
        <p:txBody>
          <a:bodyPr/>
          <a:lstStyle/>
          <a:p>
            <a:pPr lvl="0">
              <a:defRPr lang="ko-KR" altLang="en-US"/>
            </a:pPr>
            <a:fld id="{EC0BD536-8C7B-40DF-AA0E-37136B36405B}" type="slidenum">
              <a:rPr lang="ko-KR" altLang="en-US"/>
              <a:pPr lvl="0">
                <a:defRPr lang="ko-KR" altLang="en-US"/>
              </a:pPr>
              <a:t>‹#›</a:t>
            </a:fld>
            <a:endParaRPr lang="ko-KR"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a:p>
        </p:txBody>
      </p:sp>
      <p:sp>
        <p:nvSpPr>
          <p:cNvPr id="4" name="Footer Placeholder 3"/>
          <p:cNvSpPr>
            <a:spLocks noGrp="1"/>
          </p:cNvSpPr>
          <p:nvPr>
            <p:ph type="ftr" sz="quarter" idx="11"/>
          </p:nvPr>
        </p:nvSpPr>
        <p:spPr/>
        <p:txBody>
          <a:bodyPr/>
          <a:lstStyle/>
          <a:p>
            <a:pPr lvl="0">
              <a:defRPr lang="ko-KR" altLang="en-US"/>
            </a:pPr>
            <a:r>
              <a:rPr lang="en-US" altLang="ko-KR" sz="1200" dirty="0" err="1"/>
              <a:t>Vivado</a:t>
            </a:r>
            <a:r>
              <a:rPr lang="en-US" altLang="ko-KR" sz="1200" dirty="0"/>
              <a:t> 2019.2 Installation and License Acquisition </a:t>
            </a:r>
          </a:p>
        </p:txBody>
      </p:sp>
      <p:sp>
        <p:nvSpPr>
          <p:cNvPr id="5" name="Slide Number Placeholder 4"/>
          <p:cNvSpPr>
            <a:spLocks noGrp="1"/>
          </p:cNvSpPr>
          <p:nvPr>
            <p:ph type="sldNum" sz="quarter" idx="12"/>
          </p:nvPr>
        </p:nvSpPr>
        <p:spPr>
          <a:xfrm>
            <a:off x="71500" y="6417332"/>
            <a:ext cx="288032" cy="216024"/>
          </a:xfrm>
        </p:spPr>
        <p:txBody>
          <a:bodyPr/>
          <a:lstStyle>
            <a:lvl1pPr algn="ctr">
              <a:defRPr sz="1000"/>
            </a:lvl1pPr>
          </a:lstStyle>
          <a:p>
            <a:fld id="{EC0BD536-8C7B-40DF-AA0E-37136B36405B}" type="slidenum">
              <a:rPr lang="ko-KR" altLang="en-US" smtClean="0"/>
              <a:pPr/>
              <a:t>‹#›</a:t>
            </a:fld>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reserve="1">
  <p:cSld name="빈 화면">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lvl="0">
              <a:defRPr lang="ko-KR" altLang="en-US"/>
            </a:pPr>
            <a:r>
              <a:rPr lang="en-US" altLang="ko-KR" sz="1200" dirty="0" err="1"/>
              <a:t>Vivado</a:t>
            </a:r>
            <a:r>
              <a:rPr lang="en-US" altLang="ko-KR" sz="1200" dirty="0"/>
              <a:t> 2019.2 Installation and License Acquisition </a:t>
            </a:r>
          </a:p>
        </p:txBody>
      </p:sp>
      <p:sp>
        <p:nvSpPr>
          <p:cNvPr id="4" name="Slide Number Placeholder 3"/>
          <p:cNvSpPr>
            <a:spLocks noGrp="1"/>
          </p:cNvSpPr>
          <p:nvPr>
            <p:ph type="sldNum" sz="quarter" idx="12"/>
          </p:nvPr>
        </p:nvSpPr>
        <p:spPr/>
        <p:txBody>
          <a:bodyPr/>
          <a:lstStyle/>
          <a:p>
            <a:pPr lvl="0">
              <a:defRPr lang="ko-KR" altLang="en-US"/>
            </a:pPr>
            <a:fld id="{EC0BD536-8C7B-40DF-AA0E-37136B36405B}" type="slidenum">
              <a:rPr lang="ko-KR" altLang="en-US"/>
              <a:pPr lvl="0">
                <a:defRPr lang="ko-KR" altLang="en-US"/>
              </a:pPr>
              <a:t>‹#›</a:t>
            </a:fld>
            <a:endParaRPr lang="ko-KR"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내용 및 설명" type="objTx" preserve="1">
  <p:cSld name="내용 및 설명">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12776"/>
            <a:ext cx="5111750" cy="511256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4" name="Text Placeholder 3"/>
          <p:cNvSpPr>
            <a:spLocks noGrp="1"/>
          </p:cNvSpPr>
          <p:nvPr>
            <p:ph type="body" sz="half" idx="2"/>
          </p:nvPr>
        </p:nvSpPr>
        <p:spPr>
          <a:xfrm>
            <a:off x="395536" y="1412776"/>
            <a:ext cx="3008313" cy="5112568"/>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lang="ko-KR" altLang="en-US"/>
            </a:pPr>
            <a:r>
              <a:rPr lang="ko-KR" altLang="en-US"/>
              <a:t>마스터 텍스트 스타일을 편집합니다</a:t>
            </a:r>
          </a:p>
        </p:txBody>
      </p:sp>
      <p:sp>
        <p:nvSpPr>
          <p:cNvPr id="6" name="Footer Placeholder 5"/>
          <p:cNvSpPr>
            <a:spLocks noGrp="1"/>
          </p:cNvSpPr>
          <p:nvPr>
            <p:ph type="ftr" sz="quarter" idx="11"/>
          </p:nvPr>
        </p:nvSpPr>
        <p:spPr/>
        <p:txBody>
          <a:bodyPr/>
          <a:lstStyle/>
          <a:p>
            <a:pPr lvl="0">
              <a:defRPr lang="ko-KR" altLang="en-US"/>
            </a:pPr>
            <a:r>
              <a:rPr lang="en-US" altLang="ko-KR" sz="1200" dirty="0" err="1"/>
              <a:t>Vivado</a:t>
            </a:r>
            <a:r>
              <a:rPr lang="en-US" altLang="ko-KR" sz="1200" dirty="0"/>
              <a:t> 2019.2 Installation and License Acquisition </a:t>
            </a:r>
          </a:p>
        </p:txBody>
      </p:sp>
      <p:sp>
        <p:nvSpPr>
          <p:cNvPr id="7" name="Slide Number Placeholder 6"/>
          <p:cNvSpPr>
            <a:spLocks noGrp="1"/>
          </p:cNvSpPr>
          <p:nvPr>
            <p:ph type="sldNum" sz="quarter" idx="12"/>
          </p:nvPr>
        </p:nvSpPr>
        <p:spPr/>
        <p:txBody>
          <a:bodyPr/>
          <a:lstStyle/>
          <a:p>
            <a:pPr lvl="0">
              <a:defRPr lang="ko-KR" altLang="en-US"/>
            </a:pPr>
            <a:fld id="{EC0BD536-8C7B-40DF-AA0E-37136B36405B}" type="slidenum">
              <a:rPr lang="ko-KR" altLang="en-US"/>
              <a:pPr lvl="0">
                <a:defRPr lang="ko-KR" altLang="en-US"/>
              </a:pPr>
              <a:t>‹#›</a:t>
            </a:fld>
            <a:endParaRPr lang="ko-KR" altLang="en-US"/>
          </a:p>
        </p:txBody>
      </p:sp>
      <p:sp>
        <p:nvSpPr>
          <p:cNvPr id="8" name="Title 7"/>
          <p:cNvSpPr>
            <a:spLocks noGrp="1"/>
          </p:cNvSpPr>
          <p:nvPr>
            <p:ph type="title"/>
          </p:nvPr>
        </p:nvSpPr>
        <p:spPr/>
        <p:txBody>
          <a:bodyPr/>
          <a:lstStyle/>
          <a:p>
            <a:pPr lvl="0">
              <a:defRPr lang="ko-KR" altLang="en-US"/>
            </a:pPr>
            <a:r>
              <a:rPr lang="ko-KR" altLang="en-US"/>
              <a:t>마스터 제목 스타일 편집</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그림 및 설명" type="picTx" preserve="1">
  <p:cSld name="그림 및 설명">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lang="ko-KR" altLang="en-US"/>
            </a:pPr>
            <a:r>
              <a:rPr lang="ko-KR" altLang="en-US"/>
              <a:t>그림을 추가하려면 아이콘을 클릭하십시오</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lang="ko-KR" altLang="en-US"/>
            </a:pPr>
            <a:r>
              <a:rPr lang="ko-KR" altLang="en-US"/>
              <a:t>마스터 텍스트 스타일을 편집합니다</a:t>
            </a:r>
          </a:p>
        </p:txBody>
      </p:sp>
      <p:sp>
        <p:nvSpPr>
          <p:cNvPr id="6" name="Footer Placeholder 5"/>
          <p:cNvSpPr>
            <a:spLocks noGrp="1"/>
          </p:cNvSpPr>
          <p:nvPr>
            <p:ph type="ftr" sz="quarter" idx="11"/>
          </p:nvPr>
        </p:nvSpPr>
        <p:spPr/>
        <p:txBody>
          <a:bodyPr/>
          <a:lstStyle/>
          <a:p>
            <a:pPr lvl="0">
              <a:defRPr lang="ko-KR" altLang="en-US"/>
            </a:pPr>
            <a:r>
              <a:rPr lang="en-US" altLang="ko-KR" sz="1200" dirty="0" err="1"/>
              <a:t>Vivado</a:t>
            </a:r>
            <a:r>
              <a:rPr lang="en-US" altLang="ko-KR" sz="1200" dirty="0"/>
              <a:t> 2019.2 Installation and License Acquisition </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pPr lvl="0">
              <a:defRPr lang="ko-KR" altLang="en-US"/>
            </a:pPr>
            <a:fld id="{EC0BD536-8C7B-40DF-AA0E-37136B36405B}" type="slidenum">
              <a:rPr lang="ko-KR" altLang="en-US"/>
              <a:pPr lvl="0">
                <a:defRPr lang="ko-KR" altLang="en-US"/>
              </a:pPr>
              <a:t>‹#›</a:t>
            </a:fld>
            <a:endParaRPr lang="ko-KR" alt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pPr lvl="0">
              <a:defRPr lang="ko-KR" altLang="en-US"/>
            </a:pPr>
            <a:r>
              <a:rPr lang="ko-KR" altLang="en-US"/>
              <a:t>마스터 제목 스타일 편집</a:t>
            </a:r>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필수">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19672" y="152718"/>
            <a:ext cx="7344816" cy="828010"/>
          </a:xfrm>
          <a:prstGeom prst="rect">
            <a:avLst/>
          </a:prstGeom>
        </p:spPr>
        <p:txBody>
          <a:bodyPr vert="horz" lIns="91440" tIns="45720" rIns="91440" bIns="45720" anchor="ctr">
            <a:normAutofit/>
          </a:bodyPr>
          <a:lstStyle/>
          <a:p>
            <a:pPr lvl="0">
              <a:defRPr lang="ko-KR" altLang="en-US"/>
            </a:pPr>
            <a:r>
              <a:rPr lang="ko-KR" altLang="en-US"/>
              <a:t>마스터 제목 스타일 편집</a:t>
            </a:r>
          </a:p>
        </p:txBody>
      </p:sp>
      <p:sp>
        <p:nvSpPr>
          <p:cNvPr id="3" name="Text Placeholder 2"/>
          <p:cNvSpPr>
            <a:spLocks noGrp="1"/>
          </p:cNvSpPr>
          <p:nvPr>
            <p:ph type="body" idx="1"/>
          </p:nvPr>
        </p:nvSpPr>
        <p:spPr>
          <a:xfrm>
            <a:off x="251520" y="1340768"/>
            <a:ext cx="8712968" cy="5184576"/>
          </a:xfrm>
          <a:prstGeom prst="rect">
            <a:avLst/>
          </a:prstGeom>
          <a:noFill/>
          <a:ln>
            <a:noFill/>
          </a:ln>
        </p:spPr>
        <p:txBody>
          <a:bodyPr vert="horz" lIns="91440" tIns="45720" rIns="91440" bIns="45720">
            <a:normAutofit/>
          </a:body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5" name="Footer Placeholder 4"/>
          <p:cNvSpPr>
            <a:spLocks noGrp="1"/>
          </p:cNvSpPr>
          <p:nvPr>
            <p:ph type="ftr" sz="quarter" idx="3"/>
          </p:nvPr>
        </p:nvSpPr>
        <p:spPr>
          <a:xfrm>
            <a:off x="1763688" y="6525344"/>
            <a:ext cx="5589240" cy="332656"/>
          </a:xfrm>
          <a:prstGeom prst="rect">
            <a:avLst/>
          </a:prstGeom>
        </p:spPr>
        <p:txBody>
          <a:bodyPr vert="horz" lIns="91440" tIns="45720" rIns="91440" bIns="45720" anchor="ctr"/>
          <a:lstStyle>
            <a:lvl1pPr algn="ctr">
              <a:defRPr sz="1200" b="1">
                <a:solidFill>
                  <a:schemeClr val="tx1"/>
                </a:solidFill>
              </a:defRPr>
            </a:lvl1pPr>
          </a:lstStyle>
          <a:p>
            <a:pPr lvl="0">
              <a:defRPr lang="ko-KR" altLang="en-US"/>
            </a:pPr>
            <a:r>
              <a:rPr lang="en-US" altLang="ko-KR" sz="1200" dirty="0" err="1"/>
              <a:t>Vivado</a:t>
            </a:r>
            <a:r>
              <a:rPr lang="en-US" altLang="ko-KR" sz="1200" dirty="0"/>
              <a:t> 2019.2 Installation and License Acquisition </a:t>
            </a:r>
          </a:p>
        </p:txBody>
      </p:sp>
      <p:sp>
        <p:nvSpPr>
          <p:cNvPr id="6" name="Slide Number Placeholder 5"/>
          <p:cNvSpPr>
            <a:spLocks noGrp="1"/>
          </p:cNvSpPr>
          <p:nvPr>
            <p:ph type="sldNum" sz="quarter" idx="4"/>
          </p:nvPr>
        </p:nvSpPr>
        <p:spPr>
          <a:xfrm>
            <a:off x="107504" y="6417332"/>
            <a:ext cx="252028" cy="216024"/>
          </a:xfrm>
          <a:prstGeom prst="rect">
            <a:avLst/>
          </a:prstGeom>
          <a:ln>
            <a:noFill/>
          </a:ln>
        </p:spPr>
        <p:style>
          <a:lnRef idx="2">
            <a:schemeClr val="accent1"/>
          </a:lnRef>
          <a:fillRef idx="1">
            <a:schemeClr val="lt1"/>
          </a:fillRef>
          <a:effectRef idx="0">
            <a:schemeClr val="accent1"/>
          </a:effectRef>
          <a:fontRef idx="none">
            <a:scrgbClr r="0" g="0" b="0"/>
          </a:fontRef>
        </p:style>
        <p:txBody>
          <a:bodyPr vert="horz" lIns="0" tIns="0" rIns="0" bIns="0" anchor="ctr"/>
          <a:lstStyle>
            <a:lvl1pPr algn="ctr">
              <a:defRPr sz="1000" b="1">
                <a:solidFill>
                  <a:schemeClr val="tx1"/>
                </a:solidFill>
              </a:defRPr>
            </a:lvl1pPr>
          </a:lstStyle>
          <a:p>
            <a:pPr lvl="0">
              <a:defRPr lang="ko-KR" altLang="en-US"/>
            </a:pPr>
            <a:fld id="{EC0BD536-8C7B-40DF-AA0E-37136B36405B}" type="slidenum">
              <a:rPr lang="ko-KR" altLang="en-US"/>
              <a:pPr lvl="0">
                <a:defRPr lang="ko-KR" altLang="en-US"/>
              </a:pPr>
              <a:t>‹#›</a:t>
            </a:fld>
            <a:endParaRPr lang="ko-KR" altLang="en-US"/>
          </a:p>
        </p:txBody>
      </p:sp>
      <p:grpSp>
        <p:nvGrpSpPr>
          <p:cNvPr id="9" name="그룹 8"/>
          <p:cNvGrpSpPr/>
          <p:nvPr/>
        </p:nvGrpSpPr>
        <p:grpSpPr>
          <a:xfrm rot="16200000">
            <a:off x="4496920" y="-3379458"/>
            <a:ext cx="142876" cy="9151281"/>
            <a:chOff x="9001124" y="0"/>
            <a:chExt cx="142876" cy="6858000"/>
          </a:xfrm>
        </p:grpSpPr>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en-US"/>
            </a:p>
          </p:txBody>
        </p:sp>
      </p:grpSp>
      <p:pic>
        <p:nvPicPr>
          <p:cNvPr id="11" name="그림 10"/>
          <p:cNvPicPr>
            <a:picLocks noChangeAspect="1"/>
          </p:cNvPicPr>
          <p:nvPr/>
        </p:nvPicPr>
        <p:blipFill rotWithShape="1">
          <a:blip r:embed="rId14"/>
          <a:stretch>
            <a:fillRect/>
          </a:stretch>
        </p:blipFill>
        <p:spPr>
          <a:xfrm>
            <a:off x="-7282" y="0"/>
            <a:ext cx="1554946" cy="1131223"/>
          </a:xfrm>
          <a:prstGeom prst="rect">
            <a:avLst/>
          </a:prstGeom>
        </p:spPr>
      </p:pic>
      <p:pic>
        <p:nvPicPr>
          <p:cNvPr id="10" name="그림 9"/>
          <p:cNvPicPr>
            <a:picLocks noChangeAspect="1"/>
          </p:cNvPicPr>
          <p:nvPr/>
        </p:nvPicPr>
        <p:blipFill rotWithShape="1">
          <a:blip r:embed="rId15"/>
          <a:stretch>
            <a:fillRect/>
          </a:stretch>
        </p:blipFill>
        <p:spPr>
          <a:xfrm>
            <a:off x="8388423" y="6282644"/>
            <a:ext cx="755575" cy="575356"/>
          </a:xfrm>
          <a:prstGeom prst="rect">
            <a:avLst/>
          </a:prstGeom>
        </p:spPr>
      </p:pic>
      <p:cxnSp>
        <p:nvCxnSpPr>
          <p:cNvPr id="62" name="직선 연결선 61"/>
          <p:cNvCxnSpPr/>
          <p:nvPr/>
        </p:nvCxnSpPr>
        <p:spPr>
          <a:xfrm>
            <a:off x="359532" y="6525344"/>
            <a:ext cx="8010889"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C492309-4CE0-EDDA-F577-F1587717B9E2}"/>
              </a:ext>
            </a:extLst>
          </p:cNvPr>
          <p:cNvPicPr>
            <a:picLocks noChangeAspect="1"/>
          </p:cNvPicPr>
          <p:nvPr userDrawn="1"/>
        </p:nvPicPr>
        <p:blipFill>
          <a:blip r:embed="rId16"/>
          <a:stretch>
            <a:fillRect/>
          </a:stretch>
        </p:blipFill>
        <p:spPr>
          <a:xfrm>
            <a:off x="-15987" y="0"/>
            <a:ext cx="1563651" cy="1139557"/>
          </a:xfrm>
          <a:prstGeom prst="rect">
            <a:avLst/>
          </a:prstGeom>
        </p:spPr>
      </p:pic>
      <p:pic>
        <p:nvPicPr>
          <p:cNvPr id="12" name="Picture 11">
            <a:extLst>
              <a:ext uri="{FF2B5EF4-FFF2-40B4-BE49-F238E27FC236}">
                <a16:creationId xmlns:a16="http://schemas.microsoft.com/office/drawing/2014/main" id="{C38A5EF9-5344-ECAB-0C44-808B26C96C6B}"/>
              </a:ext>
            </a:extLst>
          </p:cNvPr>
          <p:cNvPicPr>
            <a:picLocks noChangeAspect="1"/>
          </p:cNvPicPr>
          <p:nvPr userDrawn="1"/>
        </p:nvPicPr>
        <p:blipFill>
          <a:blip r:embed="rId16"/>
          <a:stretch>
            <a:fillRect/>
          </a:stretch>
        </p:blipFill>
        <p:spPr>
          <a:xfrm>
            <a:off x="8395125" y="6244716"/>
            <a:ext cx="755575" cy="613284"/>
          </a:xfrm>
          <a:prstGeom prst="rect">
            <a:avLst/>
          </a:prstGeom>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ransition/>
  <p:hf hdr="0" dt="0"/>
  <p:txStyles>
    <p:titleStyle>
      <a:lvl1pPr algn="l" defTabSz="914400" rtl="0" eaLnBrk="1" latinLnBrk="1" hangingPunct="1">
        <a:spcBef>
          <a:spcPct val="0"/>
        </a:spcBef>
        <a:buNone/>
        <a:defRPr sz="4000" b="1" kern="1200" cap="all" spc="-60" baseline="0">
          <a:solidFill>
            <a:srgbClr val="0000CC"/>
          </a:solidFill>
          <a:latin typeface="+mj-lt"/>
          <a:ea typeface="+mj-ea"/>
          <a:cs typeface="+mj-cs"/>
        </a:defRPr>
      </a:lvl1pPr>
    </p:titleStyle>
    <p:bodyStyle>
      <a:lvl1pPr marL="342900" indent="-342900" algn="l" defTabSz="914400" rtl="0" eaLnBrk="1" latinLnBrk="1" hangingPunct="1">
        <a:spcBef>
          <a:spcPts val="300"/>
        </a:spcBef>
        <a:spcAft>
          <a:spcPts val="300"/>
        </a:spcAft>
        <a:buClr>
          <a:srgbClr val="0000CC"/>
        </a:buClr>
        <a:buFont typeface="Wingdings"/>
        <a:buChar char="v"/>
        <a:defRPr sz="2200" b="1" kern="1200">
          <a:solidFill>
            <a:schemeClr val="tx1"/>
          </a:solidFill>
          <a:latin typeface="+mn-lt"/>
          <a:ea typeface="+mn-ea"/>
          <a:cs typeface="+mn-cs"/>
        </a:defRPr>
      </a:lvl1pPr>
      <a:lvl2pPr marL="628650" indent="-354013" algn="l" defTabSz="914400" rtl="0" eaLnBrk="1" latinLnBrk="1" hangingPunct="1">
        <a:spcBef>
          <a:spcPts val="300"/>
        </a:spcBef>
        <a:spcAft>
          <a:spcPts val="300"/>
        </a:spcAft>
        <a:buClr>
          <a:srgbClr val="3366FF"/>
        </a:buClr>
        <a:buSzPct val="130000"/>
        <a:buFont typeface="Tahoma"/>
        <a:buChar char="□"/>
        <a:defRPr sz="2000" kern="1200">
          <a:solidFill>
            <a:schemeClr val="tx1"/>
          </a:solidFill>
          <a:latin typeface="+mn-lt"/>
          <a:ea typeface="+mn-ea"/>
          <a:cs typeface="+mn-cs"/>
        </a:defRPr>
      </a:lvl2pPr>
      <a:lvl3pPr marL="900113" indent="-271463" algn="l" defTabSz="914400" rtl="0" eaLnBrk="1" latinLnBrk="1" hangingPunct="1">
        <a:spcBef>
          <a:spcPts val="300"/>
        </a:spcBef>
        <a:spcAft>
          <a:spcPts val="300"/>
        </a:spcAft>
        <a:buClr>
          <a:srgbClr val="6699FF"/>
        </a:buClr>
        <a:buFont typeface="Arial"/>
        <a:buChar char="•"/>
        <a:defRPr sz="1800" kern="1200">
          <a:solidFill>
            <a:schemeClr val="tx1"/>
          </a:solidFill>
          <a:latin typeface="+mn-lt"/>
          <a:ea typeface="+mn-ea"/>
          <a:cs typeface="+mn-cs"/>
        </a:defRPr>
      </a:lvl3pPr>
      <a:lvl4pPr marL="1258888" indent="-271463" algn="l" defTabSz="914400" rtl="0" eaLnBrk="1" latinLnBrk="1" hangingPunct="1">
        <a:spcBef>
          <a:spcPts val="300"/>
        </a:spcBef>
        <a:spcAft>
          <a:spcPts val="300"/>
        </a:spcAft>
        <a:buClr>
          <a:schemeClr val="tx2"/>
        </a:buClr>
        <a:buSzPct val="50000"/>
        <a:buFont typeface="Tahoma"/>
        <a:buChar char="◊"/>
        <a:defRPr sz="1600" kern="1200">
          <a:solidFill>
            <a:schemeClr val="tx1"/>
          </a:solidFill>
          <a:latin typeface="+mn-lt"/>
          <a:ea typeface="+mn-ea"/>
          <a:cs typeface="+mn-cs"/>
        </a:defRPr>
      </a:lvl4pPr>
      <a:lvl5pPr marL="1828800" indent="0" algn="l" defTabSz="914400" rtl="0" eaLnBrk="1" latinLnBrk="1" hangingPunct="1">
        <a:spcBef>
          <a:spcPts val="300"/>
        </a:spcBef>
        <a:spcAft>
          <a:spcPts val="300"/>
        </a:spcAft>
        <a:buClr>
          <a:schemeClr val="tx2"/>
        </a:buClr>
        <a:buFont typeface="Arial"/>
        <a:buNone/>
        <a:defRPr sz="500" kern="1200" baseline="0">
          <a:solidFill>
            <a:schemeClr val="tx1"/>
          </a:solidFill>
          <a:latin typeface="+mn-lt"/>
          <a:ea typeface="+mn-ea"/>
          <a:cs typeface="+mn-cs"/>
        </a:defRPr>
      </a:lvl5pPr>
      <a:lvl6pPr marL="2514600" indent="-228600" algn="l" defTabSz="914400" rtl="0" eaLnBrk="1" latinLnBrk="1" hangingPunct="1">
        <a:spcBef>
          <a:spcPct val="20000"/>
        </a:spcBef>
        <a:buClr>
          <a:schemeClr val="tx2"/>
        </a:buClr>
        <a:buFont typeface="Arial"/>
        <a:buChar char="•"/>
        <a:defRPr sz="1600" kern="1200">
          <a:solidFill>
            <a:schemeClr val="tx1"/>
          </a:solidFill>
          <a:latin typeface="+mn-lt"/>
          <a:ea typeface="+mn-ea"/>
          <a:cs typeface="+mn-cs"/>
        </a:defRPr>
      </a:lvl6pPr>
      <a:lvl7pPr marL="2971800" indent="-228600" algn="l" defTabSz="914400" rtl="0" eaLnBrk="1" latinLnBrk="1" hangingPunct="1">
        <a:spcBef>
          <a:spcPct val="20000"/>
        </a:spcBef>
        <a:buClr>
          <a:schemeClr val="tx2"/>
        </a:buClr>
        <a:buFont typeface="Arial"/>
        <a:buChar char="•"/>
        <a:defRPr sz="1600" kern="1200">
          <a:solidFill>
            <a:schemeClr val="tx1"/>
          </a:solidFill>
          <a:latin typeface="+mn-lt"/>
          <a:ea typeface="+mn-ea"/>
          <a:cs typeface="+mn-cs"/>
        </a:defRPr>
      </a:lvl7pPr>
      <a:lvl8pPr marL="3429000" indent="-228600" algn="l" defTabSz="914400" rtl="0" eaLnBrk="1" latinLnBrk="1" hangingPunct="1">
        <a:spcBef>
          <a:spcPct val="20000"/>
        </a:spcBef>
        <a:buClr>
          <a:schemeClr val="tx2"/>
        </a:buClr>
        <a:buFont typeface="Arial"/>
        <a:buChar char="•"/>
        <a:defRPr sz="1600" kern="1200">
          <a:solidFill>
            <a:schemeClr val="tx1"/>
          </a:solidFill>
          <a:latin typeface="+mn-lt"/>
          <a:ea typeface="+mn-ea"/>
          <a:cs typeface="+mn-cs"/>
        </a:defRPr>
      </a:lvl8pPr>
      <a:lvl9pPr marL="3886200" indent="-228600" algn="l" defTabSz="914400" rtl="0" eaLnBrk="1" latinLnBrk="1" hangingPunct="1">
        <a:spcBef>
          <a:spcPct val="20000"/>
        </a:spcBef>
        <a:buClr>
          <a:schemeClr val="tx2"/>
        </a:buClr>
        <a:buFont typeface="Arial"/>
        <a:buChar char="•"/>
        <a:defRPr sz="16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www.arduino.cc/reference/en/language/functions/communication/wire/available" TargetMode="External"/><Relationship Id="rId13" Type="http://schemas.openxmlformats.org/officeDocument/2006/relationships/hyperlink" Target="https://www.arduino.cc/reference/en/language/functions/communication/wire/setwiretimeout" TargetMode="External"/><Relationship Id="rId3" Type="http://schemas.openxmlformats.org/officeDocument/2006/relationships/hyperlink" Target="https://www.arduino.cc/reference/en/language/functions/communication/wire/end" TargetMode="External"/><Relationship Id="rId7" Type="http://schemas.openxmlformats.org/officeDocument/2006/relationships/hyperlink" Target="https://www.arduino.cc/reference/en/language/functions/communication/wire/write" TargetMode="External"/><Relationship Id="rId12" Type="http://schemas.openxmlformats.org/officeDocument/2006/relationships/hyperlink" Target="https://www.arduino.cc/reference/en/language/functions/communication/wire/onrequest" TargetMode="External"/><Relationship Id="rId2" Type="http://schemas.openxmlformats.org/officeDocument/2006/relationships/hyperlink" Target="https://www.arduino.cc/reference/en/language/functions/communication/wire/begin" TargetMode="External"/><Relationship Id="rId1" Type="http://schemas.openxmlformats.org/officeDocument/2006/relationships/slideLayout" Target="../slideLayouts/slideLayout2.xml"/><Relationship Id="rId6" Type="http://schemas.openxmlformats.org/officeDocument/2006/relationships/hyperlink" Target="https://www.arduino.cc/reference/en/language/functions/communication/wire/endtransmission" TargetMode="External"/><Relationship Id="rId11" Type="http://schemas.openxmlformats.org/officeDocument/2006/relationships/hyperlink" Target="https://www.arduino.cc/reference/en/language/functions/communication/wire/onreceive" TargetMode="External"/><Relationship Id="rId5" Type="http://schemas.openxmlformats.org/officeDocument/2006/relationships/hyperlink" Target="https://www.arduino.cc/reference/en/language/functions/communication/wire/begintransmission" TargetMode="External"/><Relationship Id="rId15" Type="http://schemas.openxmlformats.org/officeDocument/2006/relationships/hyperlink" Target="https://www.arduino.cc/reference/en/language/functions/communication/wire/getwiretimeoutflag" TargetMode="External"/><Relationship Id="rId10" Type="http://schemas.openxmlformats.org/officeDocument/2006/relationships/hyperlink" Target="https://www.arduino.cc/reference/en/language/functions/communication/wire/setclock" TargetMode="External"/><Relationship Id="rId4" Type="http://schemas.openxmlformats.org/officeDocument/2006/relationships/hyperlink" Target="https://www.arduino.cc/reference/en/language/functions/communication/wire/requestfrom" TargetMode="External"/><Relationship Id="rId9" Type="http://schemas.openxmlformats.org/officeDocument/2006/relationships/hyperlink" Target="https://www.arduino.cc/reference/en/language/functions/communication/wire/read" TargetMode="External"/><Relationship Id="rId14" Type="http://schemas.openxmlformats.org/officeDocument/2006/relationships/hyperlink" Target="https://www.arduino.cc/reference/en/language/functions/communication/wire/clearwiretimeoutfla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3"/>
          <p:cNvSpPr>
            <a:spLocks noGrp="1" noChangeArrowheads="1"/>
          </p:cNvSpPr>
          <p:nvPr>
            <p:ph type="ctrTitle"/>
          </p:nvPr>
        </p:nvSpPr>
        <p:spPr>
          <a:xfrm>
            <a:off x="-4464" y="2851796"/>
            <a:ext cx="9148464" cy="1371599"/>
          </a:xfrm>
          <a:ln w="12700"/>
        </p:spPr>
        <p:txBody>
          <a:bodyPr/>
          <a:lstStyle/>
          <a:p>
            <a:pPr>
              <a:defRPr lang="ko-KR"/>
            </a:pPr>
            <a:r>
              <a:rPr lang="en-US" altLang="ko-KR" sz="4400" dirty="0">
                <a:effectLst/>
              </a:rPr>
              <a:t>Programming Arduino and Nano 33 BLE</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Arduino Nano comparisons</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10</a:t>
            </a:fld>
            <a:endParaRPr lang="ko-KR" altLang="en-US"/>
          </a:p>
        </p:txBody>
      </p:sp>
      <p:pic>
        <p:nvPicPr>
          <p:cNvPr id="7" name="Picture 6">
            <a:extLst>
              <a:ext uri="{FF2B5EF4-FFF2-40B4-BE49-F238E27FC236}">
                <a16:creationId xmlns:a16="http://schemas.microsoft.com/office/drawing/2014/main" id="{B887430F-E4C5-7A61-21E2-016212BD9573}"/>
              </a:ext>
            </a:extLst>
          </p:cNvPr>
          <p:cNvPicPr>
            <a:picLocks noChangeAspect="1"/>
          </p:cNvPicPr>
          <p:nvPr/>
        </p:nvPicPr>
        <p:blipFill>
          <a:blip r:embed="rId2"/>
          <a:stretch>
            <a:fillRect/>
          </a:stretch>
        </p:blipFill>
        <p:spPr>
          <a:xfrm>
            <a:off x="0" y="2896833"/>
            <a:ext cx="9144000" cy="3692769"/>
          </a:xfrm>
          <a:prstGeom prst="rect">
            <a:avLst/>
          </a:prstGeom>
        </p:spPr>
      </p:pic>
      <p:pic>
        <p:nvPicPr>
          <p:cNvPr id="9" name="Picture 8">
            <a:extLst>
              <a:ext uri="{FF2B5EF4-FFF2-40B4-BE49-F238E27FC236}">
                <a16:creationId xmlns:a16="http://schemas.microsoft.com/office/drawing/2014/main" id="{A3E12481-AB22-AC12-A81F-C071D6D9FCDE}"/>
              </a:ext>
            </a:extLst>
          </p:cNvPr>
          <p:cNvPicPr>
            <a:picLocks noChangeAspect="1"/>
          </p:cNvPicPr>
          <p:nvPr/>
        </p:nvPicPr>
        <p:blipFill>
          <a:blip r:embed="rId3"/>
          <a:stretch>
            <a:fillRect/>
          </a:stretch>
        </p:blipFill>
        <p:spPr>
          <a:xfrm>
            <a:off x="5453000" y="1313266"/>
            <a:ext cx="3619500" cy="1647825"/>
          </a:xfrm>
          <a:prstGeom prst="rect">
            <a:avLst/>
          </a:prstGeom>
        </p:spPr>
      </p:pic>
    </p:spTree>
    <p:extLst>
      <p:ext uri="{BB962C8B-B14F-4D97-AF65-F5344CB8AC3E}">
        <p14:creationId xmlns:p14="http://schemas.microsoft.com/office/powerpoint/2010/main" val="3825935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Pinout</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11</a:t>
            </a:fld>
            <a:endParaRPr lang="ko-KR" altLang="en-US"/>
          </a:p>
        </p:txBody>
      </p:sp>
      <p:pic>
        <p:nvPicPr>
          <p:cNvPr id="11" name="Picture 10">
            <a:extLst>
              <a:ext uri="{FF2B5EF4-FFF2-40B4-BE49-F238E27FC236}">
                <a16:creationId xmlns:a16="http://schemas.microsoft.com/office/drawing/2014/main" id="{8805C28F-E35F-04B0-2806-470086D128A0}"/>
              </a:ext>
            </a:extLst>
          </p:cNvPr>
          <p:cNvPicPr>
            <a:picLocks noChangeAspect="1"/>
          </p:cNvPicPr>
          <p:nvPr/>
        </p:nvPicPr>
        <p:blipFill>
          <a:blip r:embed="rId2"/>
          <a:stretch>
            <a:fillRect/>
          </a:stretch>
        </p:blipFill>
        <p:spPr>
          <a:xfrm>
            <a:off x="5883" y="1718910"/>
            <a:ext cx="9144000" cy="5186876"/>
          </a:xfrm>
          <a:prstGeom prst="rect">
            <a:avLst/>
          </a:prstGeom>
        </p:spPr>
      </p:pic>
    </p:spTree>
    <p:extLst>
      <p:ext uri="{BB962C8B-B14F-4D97-AF65-F5344CB8AC3E}">
        <p14:creationId xmlns:p14="http://schemas.microsoft.com/office/powerpoint/2010/main" val="397451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Nano 33 BLE Power Tree</a:t>
            </a:r>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12</a:t>
            </a:fld>
            <a:endParaRPr lang="ko-KR" altLang="en-US"/>
          </a:p>
        </p:txBody>
      </p:sp>
      <p:pic>
        <p:nvPicPr>
          <p:cNvPr id="6" name="Picture 5">
            <a:extLst>
              <a:ext uri="{FF2B5EF4-FFF2-40B4-BE49-F238E27FC236}">
                <a16:creationId xmlns:a16="http://schemas.microsoft.com/office/drawing/2014/main" id="{DD122F95-EF15-7BA4-C79E-6DC9D3D9D733}"/>
              </a:ext>
            </a:extLst>
          </p:cNvPr>
          <p:cNvPicPr>
            <a:picLocks noChangeAspect="1"/>
          </p:cNvPicPr>
          <p:nvPr/>
        </p:nvPicPr>
        <p:blipFill>
          <a:blip r:embed="rId2"/>
          <a:stretch>
            <a:fillRect/>
          </a:stretch>
        </p:blipFill>
        <p:spPr>
          <a:xfrm>
            <a:off x="36004" y="5408562"/>
            <a:ext cx="9107996" cy="972766"/>
          </a:xfrm>
          <a:prstGeom prst="rect">
            <a:avLst/>
          </a:prstGeom>
        </p:spPr>
      </p:pic>
      <p:pic>
        <p:nvPicPr>
          <p:cNvPr id="8" name="Picture 7">
            <a:extLst>
              <a:ext uri="{FF2B5EF4-FFF2-40B4-BE49-F238E27FC236}">
                <a16:creationId xmlns:a16="http://schemas.microsoft.com/office/drawing/2014/main" id="{2E7131AC-6BA9-C64E-AD50-B96648907B8F}"/>
              </a:ext>
            </a:extLst>
          </p:cNvPr>
          <p:cNvPicPr>
            <a:picLocks noChangeAspect="1"/>
          </p:cNvPicPr>
          <p:nvPr/>
        </p:nvPicPr>
        <p:blipFill>
          <a:blip r:embed="rId3"/>
          <a:stretch>
            <a:fillRect/>
          </a:stretch>
        </p:blipFill>
        <p:spPr>
          <a:xfrm>
            <a:off x="357098" y="1808820"/>
            <a:ext cx="8429803" cy="3484946"/>
          </a:xfrm>
          <a:prstGeom prst="rect">
            <a:avLst/>
          </a:prstGeom>
        </p:spPr>
      </p:pic>
    </p:spTree>
    <p:extLst>
      <p:ext uri="{BB962C8B-B14F-4D97-AF65-F5344CB8AC3E}">
        <p14:creationId xmlns:p14="http://schemas.microsoft.com/office/powerpoint/2010/main" val="320544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nRF52840</a:t>
            </a:r>
          </a:p>
          <a:p>
            <a:pPr lvl="1" latinLnBrk="0"/>
            <a:r>
              <a:rPr lang="en-US" b="0" dirty="0"/>
              <a:t>Arduino Nano BLE (and BLE Sense) is based on the nRF52840 microprocessor made by Nordic</a:t>
            </a:r>
          </a:p>
          <a:p>
            <a:pPr lvl="1" latinLnBrk="0"/>
            <a:r>
              <a:rPr lang="en-US" b="0" dirty="0"/>
              <a:t>nRF52840 has the ARM Cortex M4 processor with single precision floating point unit (FPU)</a:t>
            </a:r>
          </a:p>
          <a:p>
            <a:pPr lvl="1" latinLnBrk="0"/>
            <a:r>
              <a:rPr lang="en-US" b="0" dirty="0"/>
              <a:t>The nRF52840 contains 1 MB of flash and 256 kB of RAM that can be used for code and data storage</a:t>
            </a:r>
          </a:p>
          <a:p>
            <a:pPr lvl="1" latinLnBrk="0"/>
            <a:r>
              <a:rPr lang="en-US" b="0" dirty="0"/>
              <a:t>The flash can be read an unlimited number of times by the CPU, but it has restrictions on the number of times it can be written and erased (minimum 10,000 times) and also on how it can be written</a:t>
            </a:r>
          </a:p>
          <a:p>
            <a:pPr lvl="1" latinLnBrk="0"/>
            <a:r>
              <a:rPr lang="en-US" b="0" dirty="0"/>
              <a:t>The flash is divided into 256 pages of 4 kB each that can be accessed by the CPU via both the ICODE and DCODE buses</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13</a:t>
            </a:fld>
            <a:endParaRPr lang="ko-KR" altLang="en-US"/>
          </a:p>
        </p:txBody>
      </p:sp>
    </p:spTree>
    <p:extLst>
      <p:ext uri="{BB962C8B-B14F-4D97-AF65-F5344CB8AC3E}">
        <p14:creationId xmlns:p14="http://schemas.microsoft.com/office/powerpoint/2010/main" val="3540497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Arduino Sketch Structure</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14</a:t>
            </a:fld>
            <a:endParaRPr lang="ko-KR" altLang="en-US"/>
          </a:p>
        </p:txBody>
      </p:sp>
      <p:pic>
        <p:nvPicPr>
          <p:cNvPr id="6" name="Picture 5">
            <a:extLst>
              <a:ext uri="{FF2B5EF4-FFF2-40B4-BE49-F238E27FC236}">
                <a16:creationId xmlns:a16="http://schemas.microsoft.com/office/drawing/2014/main" id="{A8BC5031-C459-E9A1-0CCD-E40334ECB028}"/>
              </a:ext>
            </a:extLst>
          </p:cNvPr>
          <p:cNvPicPr>
            <a:picLocks noChangeAspect="1"/>
          </p:cNvPicPr>
          <p:nvPr/>
        </p:nvPicPr>
        <p:blipFill>
          <a:blip r:embed="rId2"/>
          <a:stretch>
            <a:fillRect/>
          </a:stretch>
        </p:blipFill>
        <p:spPr>
          <a:xfrm>
            <a:off x="-3753" y="1773968"/>
            <a:ext cx="9144000" cy="4454013"/>
          </a:xfrm>
          <a:prstGeom prst="rect">
            <a:avLst/>
          </a:prstGeom>
        </p:spPr>
      </p:pic>
    </p:spTree>
    <p:extLst>
      <p:ext uri="{BB962C8B-B14F-4D97-AF65-F5344CB8AC3E}">
        <p14:creationId xmlns:p14="http://schemas.microsoft.com/office/powerpoint/2010/main" val="2246040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Arduino Sketch Example</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15</a:t>
            </a:fld>
            <a:endParaRPr lang="ko-KR" altLang="en-US"/>
          </a:p>
        </p:txBody>
      </p:sp>
      <p:pic>
        <p:nvPicPr>
          <p:cNvPr id="7" name="Picture 6">
            <a:extLst>
              <a:ext uri="{FF2B5EF4-FFF2-40B4-BE49-F238E27FC236}">
                <a16:creationId xmlns:a16="http://schemas.microsoft.com/office/drawing/2014/main" id="{60DFD00B-B6A3-B401-544F-72D7C1F1E2DD}"/>
              </a:ext>
            </a:extLst>
          </p:cNvPr>
          <p:cNvPicPr>
            <a:picLocks noChangeAspect="1"/>
          </p:cNvPicPr>
          <p:nvPr/>
        </p:nvPicPr>
        <p:blipFill>
          <a:blip r:embed="rId2"/>
          <a:stretch>
            <a:fillRect/>
          </a:stretch>
        </p:blipFill>
        <p:spPr>
          <a:xfrm>
            <a:off x="791580" y="1772816"/>
            <a:ext cx="4991100" cy="3867150"/>
          </a:xfrm>
          <a:prstGeom prst="rect">
            <a:avLst/>
          </a:prstGeom>
        </p:spPr>
      </p:pic>
      <p:pic>
        <p:nvPicPr>
          <p:cNvPr id="9" name="Picture 8">
            <a:extLst>
              <a:ext uri="{FF2B5EF4-FFF2-40B4-BE49-F238E27FC236}">
                <a16:creationId xmlns:a16="http://schemas.microsoft.com/office/drawing/2014/main" id="{9422833E-1086-EF40-A4DF-005BB5502F85}"/>
              </a:ext>
            </a:extLst>
          </p:cNvPr>
          <p:cNvPicPr>
            <a:picLocks noChangeAspect="1"/>
          </p:cNvPicPr>
          <p:nvPr/>
        </p:nvPicPr>
        <p:blipFill>
          <a:blip r:embed="rId3"/>
          <a:stretch>
            <a:fillRect/>
          </a:stretch>
        </p:blipFill>
        <p:spPr>
          <a:xfrm>
            <a:off x="899592" y="5704401"/>
            <a:ext cx="4306484" cy="1140840"/>
          </a:xfrm>
          <a:prstGeom prst="rect">
            <a:avLst/>
          </a:prstGeom>
        </p:spPr>
      </p:pic>
    </p:spTree>
    <p:extLst>
      <p:ext uri="{BB962C8B-B14F-4D97-AF65-F5344CB8AC3E}">
        <p14:creationId xmlns:p14="http://schemas.microsoft.com/office/powerpoint/2010/main" val="4045360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Arduino Sketch Example</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16</a:t>
            </a:fld>
            <a:endParaRPr lang="ko-KR" altLang="en-US"/>
          </a:p>
        </p:txBody>
      </p:sp>
      <p:pic>
        <p:nvPicPr>
          <p:cNvPr id="6" name="Picture 5">
            <a:extLst>
              <a:ext uri="{FF2B5EF4-FFF2-40B4-BE49-F238E27FC236}">
                <a16:creationId xmlns:a16="http://schemas.microsoft.com/office/drawing/2014/main" id="{F36A61D4-58BE-A1B1-6704-C0F3BF19E345}"/>
              </a:ext>
            </a:extLst>
          </p:cNvPr>
          <p:cNvPicPr>
            <a:picLocks noChangeAspect="1"/>
          </p:cNvPicPr>
          <p:nvPr/>
        </p:nvPicPr>
        <p:blipFill>
          <a:blip r:embed="rId2"/>
          <a:stretch>
            <a:fillRect/>
          </a:stretch>
        </p:blipFill>
        <p:spPr>
          <a:xfrm>
            <a:off x="2483768" y="1743766"/>
            <a:ext cx="4176464" cy="5048917"/>
          </a:xfrm>
          <a:prstGeom prst="rect">
            <a:avLst/>
          </a:prstGeom>
        </p:spPr>
      </p:pic>
    </p:spTree>
    <p:extLst>
      <p:ext uri="{BB962C8B-B14F-4D97-AF65-F5344CB8AC3E}">
        <p14:creationId xmlns:p14="http://schemas.microsoft.com/office/powerpoint/2010/main" val="2377772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Read form serial</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17</a:t>
            </a:fld>
            <a:endParaRPr lang="ko-KR" altLang="en-US"/>
          </a:p>
        </p:txBody>
      </p:sp>
      <p:pic>
        <p:nvPicPr>
          <p:cNvPr id="7" name="Picture 6">
            <a:extLst>
              <a:ext uri="{FF2B5EF4-FFF2-40B4-BE49-F238E27FC236}">
                <a16:creationId xmlns:a16="http://schemas.microsoft.com/office/drawing/2014/main" id="{41E427A3-7975-4C0D-2E22-F50C28BC572E}"/>
              </a:ext>
            </a:extLst>
          </p:cNvPr>
          <p:cNvPicPr>
            <a:picLocks noChangeAspect="1"/>
          </p:cNvPicPr>
          <p:nvPr/>
        </p:nvPicPr>
        <p:blipFill>
          <a:blip r:embed="rId2"/>
          <a:stretch>
            <a:fillRect/>
          </a:stretch>
        </p:blipFill>
        <p:spPr>
          <a:xfrm>
            <a:off x="71499" y="1938337"/>
            <a:ext cx="4467511" cy="2678795"/>
          </a:xfrm>
          <a:prstGeom prst="rect">
            <a:avLst/>
          </a:prstGeom>
        </p:spPr>
      </p:pic>
      <p:pic>
        <p:nvPicPr>
          <p:cNvPr id="9" name="Picture 8">
            <a:extLst>
              <a:ext uri="{FF2B5EF4-FFF2-40B4-BE49-F238E27FC236}">
                <a16:creationId xmlns:a16="http://schemas.microsoft.com/office/drawing/2014/main" id="{B926816F-0BEC-0963-B307-4779C6979167}"/>
              </a:ext>
            </a:extLst>
          </p:cNvPr>
          <p:cNvPicPr>
            <a:picLocks noChangeAspect="1"/>
          </p:cNvPicPr>
          <p:nvPr/>
        </p:nvPicPr>
        <p:blipFill>
          <a:blip r:embed="rId3"/>
          <a:stretch>
            <a:fillRect/>
          </a:stretch>
        </p:blipFill>
        <p:spPr>
          <a:xfrm>
            <a:off x="4716016" y="1938337"/>
            <a:ext cx="4356484" cy="2570492"/>
          </a:xfrm>
          <a:prstGeom prst="rect">
            <a:avLst/>
          </a:prstGeom>
        </p:spPr>
      </p:pic>
      <p:sp>
        <p:nvSpPr>
          <p:cNvPr id="10" name="TextBox 9">
            <a:extLst>
              <a:ext uri="{FF2B5EF4-FFF2-40B4-BE49-F238E27FC236}">
                <a16:creationId xmlns:a16="http://schemas.microsoft.com/office/drawing/2014/main" id="{84851BB0-8BCE-0B14-74B8-DB551101D8E6}"/>
              </a:ext>
            </a:extLst>
          </p:cNvPr>
          <p:cNvSpPr txBox="1"/>
          <p:nvPr/>
        </p:nvSpPr>
        <p:spPr>
          <a:xfrm>
            <a:off x="-21854" y="5589240"/>
            <a:ext cx="4560864" cy="369332"/>
          </a:xfrm>
          <a:prstGeom prst="rect">
            <a:avLst/>
          </a:prstGeom>
          <a:noFill/>
        </p:spPr>
        <p:txBody>
          <a:bodyPr wrap="none" rtlCol="0">
            <a:spAutoFit/>
          </a:bodyPr>
          <a:lstStyle/>
          <a:p>
            <a:r>
              <a:rPr lang="en-US" altLang="ko-KR" dirty="0"/>
              <a:t>https://www.arduino.cc/reference/en/</a:t>
            </a:r>
            <a:endParaRPr lang="ko-KR" altLang="en-US" dirty="0"/>
          </a:p>
        </p:txBody>
      </p:sp>
    </p:spTree>
    <p:extLst>
      <p:ext uri="{BB962C8B-B14F-4D97-AF65-F5344CB8AC3E}">
        <p14:creationId xmlns:p14="http://schemas.microsoft.com/office/powerpoint/2010/main" val="3960068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Length of data type may be different on different CPUs</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18</a:t>
            </a:fld>
            <a:endParaRPr lang="ko-KR" altLang="en-US"/>
          </a:p>
        </p:txBody>
      </p:sp>
      <p:pic>
        <p:nvPicPr>
          <p:cNvPr id="6" name="Picture 5">
            <a:extLst>
              <a:ext uri="{FF2B5EF4-FFF2-40B4-BE49-F238E27FC236}">
                <a16:creationId xmlns:a16="http://schemas.microsoft.com/office/drawing/2014/main" id="{8BB82544-8C25-4355-994B-9FC5D9E61F38}"/>
              </a:ext>
            </a:extLst>
          </p:cNvPr>
          <p:cNvPicPr>
            <a:picLocks noChangeAspect="1"/>
          </p:cNvPicPr>
          <p:nvPr/>
        </p:nvPicPr>
        <p:blipFill>
          <a:blip r:embed="rId2"/>
          <a:stretch>
            <a:fillRect/>
          </a:stretch>
        </p:blipFill>
        <p:spPr>
          <a:xfrm>
            <a:off x="71500" y="2032636"/>
            <a:ext cx="4782047" cy="3312481"/>
          </a:xfrm>
          <a:prstGeom prst="rect">
            <a:avLst/>
          </a:prstGeom>
        </p:spPr>
      </p:pic>
      <p:pic>
        <p:nvPicPr>
          <p:cNvPr id="11" name="Picture 10">
            <a:extLst>
              <a:ext uri="{FF2B5EF4-FFF2-40B4-BE49-F238E27FC236}">
                <a16:creationId xmlns:a16="http://schemas.microsoft.com/office/drawing/2014/main" id="{71311E68-EE84-89D2-4062-844A1391D207}"/>
              </a:ext>
            </a:extLst>
          </p:cNvPr>
          <p:cNvPicPr>
            <a:picLocks noChangeAspect="1"/>
          </p:cNvPicPr>
          <p:nvPr/>
        </p:nvPicPr>
        <p:blipFill>
          <a:blip r:embed="rId3"/>
          <a:stretch>
            <a:fillRect/>
          </a:stretch>
        </p:blipFill>
        <p:spPr>
          <a:xfrm>
            <a:off x="5137117" y="2032636"/>
            <a:ext cx="3920170" cy="3484596"/>
          </a:xfrm>
          <a:prstGeom prst="rect">
            <a:avLst/>
          </a:prstGeom>
        </p:spPr>
      </p:pic>
    </p:spTree>
    <p:extLst>
      <p:ext uri="{BB962C8B-B14F-4D97-AF65-F5344CB8AC3E}">
        <p14:creationId xmlns:p14="http://schemas.microsoft.com/office/powerpoint/2010/main" val="3668017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a:xfrm>
            <a:off x="251520" y="1340768"/>
            <a:ext cx="3960440" cy="5184576"/>
          </a:xfrm>
        </p:spPr>
        <p:txBody>
          <a:bodyPr>
            <a:normAutofit/>
          </a:bodyPr>
          <a:lstStyle/>
          <a:p>
            <a:pPr latinLnBrk="0"/>
            <a:r>
              <a:rPr lang="en-US" b="0" dirty="0"/>
              <a:t>Arduino Pin Names</a:t>
            </a:r>
          </a:p>
          <a:p>
            <a:pPr lvl="1" latinLnBrk="0"/>
            <a:r>
              <a:rPr lang="en-US" b="0" dirty="0"/>
              <a:t>Pin name aliases are defined in the </a:t>
            </a:r>
            <a:r>
              <a:rPr lang="en-US" b="0" dirty="0" err="1"/>
              <a:t>pins_arduino.h</a:t>
            </a:r>
            <a:endParaRPr lang="en-US" b="0" dirty="0"/>
          </a:p>
          <a:p>
            <a:pPr lvl="1" latinLnBrk="0"/>
            <a:r>
              <a:rPr lang="en-US" b="0" dirty="0"/>
              <a:t>As a convention</a:t>
            </a:r>
          </a:p>
          <a:p>
            <a:pPr lvl="1" latinLnBrk="0"/>
            <a:r>
              <a:rPr lang="en-US" b="0" dirty="0"/>
              <a:t>Digital pins can be referred by the number (e.g., 3) or </a:t>
            </a:r>
            <a:r>
              <a:rPr lang="en-US" b="0" dirty="0" err="1"/>
              <a:t>D+number</a:t>
            </a:r>
            <a:r>
              <a:rPr lang="en-US" b="0" dirty="0"/>
              <a:t> (e.g. D3)</a:t>
            </a:r>
          </a:p>
          <a:p>
            <a:pPr lvl="1" latinLnBrk="0"/>
            <a:r>
              <a:rPr lang="en-US" b="0" dirty="0"/>
              <a:t>Analog pins must be referred by </a:t>
            </a:r>
            <a:r>
              <a:rPr lang="en-US" b="0" dirty="0" err="1"/>
              <a:t>A+number</a:t>
            </a:r>
            <a:r>
              <a:rPr lang="en-US" b="0" dirty="0"/>
              <a:t> , e.g., A3</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19</a:t>
            </a:fld>
            <a:endParaRPr lang="ko-KR" altLang="en-US"/>
          </a:p>
        </p:txBody>
      </p:sp>
      <p:pic>
        <p:nvPicPr>
          <p:cNvPr id="7" name="Picture 6">
            <a:extLst>
              <a:ext uri="{FF2B5EF4-FFF2-40B4-BE49-F238E27FC236}">
                <a16:creationId xmlns:a16="http://schemas.microsoft.com/office/drawing/2014/main" id="{518810BD-0682-B7E8-E2C3-8C58104ECF5F}"/>
              </a:ext>
            </a:extLst>
          </p:cNvPr>
          <p:cNvPicPr>
            <a:picLocks noChangeAspect="1"/>
          </p:cNvPicPr>
          <p:nvPr/>
        </p:nvPicPr>
        <p:blipFill>
          <a:blip r:embed="rId2"/>
          <a:stretch>
            <a:fillRect/>
          </a:stretch>
        </p:blipFill>
        <p:spPr>
          <a:xfrm>
            <a:off x="6010481" y="1381125"/>
            <a:ext cx="3062019" cy="5301009"/>
          </a:xfrm>
          <a:prstGeom prst="rect">
            <a:avLst/>
          </a:prstGeom>
        </p:spPr>
      </p:pic>
      <p:pic>
        <p:nvPicPr>
          <p:cNvPr id="9" name="Picture 8">
            <a:extLst>
              <a:ext uri="{FF2B5EF4-FFF2-40B4-BE49-F238E27FC236}">
                <a16:creationId xmlns:a16="http://schemas.microsoft.com/office/drawing/2014/main" id="{2D3BE141-8515-97C6-7AB5-DFA1FF144B99}"/>
              </a:ext>
            </a:extLst>
          </p:cNvPr>
          <p:cNvPicPr>
            <a:picLocks noChangeAspect="1"/>
          </p:cNvPicPr>
          <p:nvPr/>
        </p:nvPicPr>
        <p:blipFill>
          <a:blip r:embed="rId3"/>
          <a:stretch>
            <a:fillRect/>
          </a:stretch>
        </p:blipFill>
        <p:spPr>
          <a:xfrm>
            <a:off x="4047733" y="1340768"/>
            <a:ext cx="1768617" cy="3380023"/>
          </a:xfrm>
          <a:prstGeom prst="rect">
            <a:avLst/>
          </a:prstGeom>
        </p:spPr>
      </p:pic>
      <p:pic>
        <p:nvPicPr>
          <p:cNvPr id="12" name="Picture 11">
            <a:extLst>
              <a:ext uri="{FF2B5EF4-FFF2-40B4-BE49-F238E27FC236}">
                <a16:creationId xmlns:a16="http://schemas.microsoft.com/office/drawing/2014/main" id="{489EED46-AE74-C168-D04B-8C2E02CC1A70}"/>
              </a:ext>
            </a:extLst>
          </p:cNvPr>
          <p:cNvPicPr>
            <a:picLocks noChangeAspect="1"/>
          </p:cNvPicPr>
          <p:nvPr/>
        </p:nvPicPr>
        <p:blipFill>
          <a:blip r:embed="rId4"/>
          <a:stretch>
            <a:fillRect/>
          </a:stretch>
        </p:blipFill>
        <p:spPr>
          <a:xfrm>
            <a:off x="2231739" y="5376354"/>
            <a:ext cx="3062019" cy="1398402"/>
          </a:xfrm>
          <a:prstGeom prst="rect">
            <a:avLst/>
          </a:prstGeom>
        </p:spPr>
      </p:pic>
    </p:spTree>
    <p:extLst>
      <p:ext uri="{BB962C8B-B14F-4D97-AF65-F5344CB8AC3E}">
        <p14:creationId xmlns:p14="http://schemas.microsoft.com/office/powerpoint/2010/main" val="2170983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normAutofit/>
          </a:bodyPr>
          <a:lstStyle/>
          <a:p>
            <a:pPr lvl="0">
              <a:defRPr lang="ko-KR" altLang="en-US"/>
            </a:pPr>
            <a:endParaRPr lang="en-US" altLang="ko-KR" sz="2400" dirty="0"/>
          </a:p>
          <a:p>
            <a:pPr lvl="0">
              <a:defRPr lang="ko-KR" altLang="en-US"/>
            </a:pPr>
            <a:r>
              <a:rPr lang="en-US" altLang="ko-KR" sz="2400"/>
              <a:t>Programming Arduino and Nano 33 BLE</a:t>
            </a:r>
            <a:endParaRPr lang="en-US" altLang="ko-KR" sz="2400" dirty="0"/>
          </a:p>
        </p:txBody>
      </p:sp>
      <p:sp>
        <p:nvSpPr>
          <p:cNvPr id="3" name="제목 2"/>
          <p:cNvSpPr>
            <a:spLocks noGrp="1"/>
          </p:cNvSpPr>
          <p:nvPr>
            <p:ph type="title"/>
          </p:nvPr>
        </p:nvSpPr>
        <p:spPr/>
        <p:txBody>
          <a:bodyPr/>
          <a:lstStyle/>
          <a:p>
            <a:pPr lvl="0">
              <a:defRPr lang="ko-KR" altLang="en-US"/>
            </a:pPr>
            <a:r>
              <a:rPr lang="en-US" altLang="ko-KR"/>
              <a:t>Contents</a:t>
            </a:r>
            <a:endParaRPr lang="ko-KR" altLang="en-US"/>
          </a:p>
        </p:txBody>
      </p:sp>
      <p:sp>
        <p:nvSpPr>
          <p:cNvPr id="5" name="슬라이드 번호 개체 틀 4"/>
          <p:cNvSpPr>
            <a:spLocks noGrp="1"/>
          </p:cNvSpPr>
          <p:nvPr>
            <p:ph type="sldNum" sz="quarter" idx="12"/>
          </p:nvPr>
        </p:nvSpPr>
        <p:spPr/>
        <p:txBody>
          <a:bodyPr/>
          <a:lstStyle/>
          <a:p>
            <a:pPr lvl="0">
              <a:defRPr lang="ko-KR" altLang="en-US"/>
            </a:pPr>
            <a:fld id="{EC0BD536-8C7B-40DF-AA0E-37136B36405B}" type="slidenum">
              <a:rPr lang="en-US" altLang="en-US"/>
              <a:pPr lvl="0">
                <a:defRPr lang="ko-KR" altLang="en-US"/>
              </a:pPr>
              <a:t>2</a:t>
            </a:fld>
            <a:endParaRPr lang="en-US" altLang="en-US"/>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fontScale="92500" lnSpcReduction="10000"/>
          </a:bodyPr>
          <a:lstStyle/>
          <a:p>
            <a:pPr latinLnBrk="0"/>
            <a:r>
              <a:rPr lang="en-US" b="0" dirty="0"/>
              <a:t>Arduino Sketch Example</a:t>
            </a:r>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r>
              <a:rPr lang="en-US" b="0" dirty="0"/>
              <a:t>To test, connect a jumper cable to A2, and try connecting the other end to 3.3 V or GND, and observe the output in the Serial Monitor</a:t>
            </a:r>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20</a:t>
            </a:fld>
            <a:endParaRPr lang="ko-KR" altLang="en-US"/>
          </a:p>
        </p:txBody>
      </p:sp>
      <p:pic>
        <p:nvPicPr>
          <p:cNvPr id="7" name="Picture 6">
            <a:extLst>
              <a:ext uri="{FF2B5EF4-FFF2-40B4-BE49-F238E27FC236}">
                <a16:creationId xmlns:a16="http://schemas.microsoft.com/office/drawing/2014/main" id="{6E867116-6611-3C0C-5B9D-BA0D6491EFAA}"/>
              </a:ext>
            </a:extLst>
          </p:cNvPr>
          <p:cNvPicPr>
            <a:picLocks noChangeAspect="1"/>
          </p:cNvPicPr>
          <p:nvPr/>
        </p:nvPicPr>
        <p:blipFill>
          <a:blip r:embed="rId2"/>
          <a:stretch>
            <a:fillRect/>
          </a:stretch>
        </p:blipFill>
        <p:spPr>
          <a:xfrm>
            <a:off x="1961710" y="1724335"/>
            <a:ext cx="5220580" cy="3741579"/>
          </a:xfrm>
          <a:prstGeom prst="rect">
            <a:avLst/>
          </a:prstGeom>
        </p:spPr>
      </p:pic>
    </p:spTree>
    <p:extLst>
      <p:ext uri="{BB962C8B-B14F-4D97-AF65-F5344CB8AC3E}">
        <p14:creationId xmlns:p14="http://schemas.microsoft.com/office/powerpoint/2010/main" val="2625481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Arduino Sketch Example</a:t>
            </a:r>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21</a:t>
            </a:fld>
            <a:endParaRPr lang="ko-KR" altLang="en-US"/>
          </a:p>
        </p:txBody>
      </p:sp>
      <p:pic>
        <p:nvPicPr>
          <p:cNvPr id="6" name="Picture 5">
            <a:extLst>
              <a:ext uri="{FF2B5EF4-FFF2-40B4-BE49-F238E27FC236}">
                <a16:creationId xmlns:a16="http://schemas.microsoft.com/office/drawing/2014/main" id="{12E2EA08-1F52-4C3D-D594-617B0706FC69}"/>
              </a:ext>
            </a:extLst>
          </p:cNvPr>
          <p:cNvPicPr>
            <a:picLocks noChangeAspect="1"/>
          </p:cNvPicPr>
          <p:nvPr/>
        </p:nvPicPr>
        <p:blipFill>
          <a:blip r:embed="rId2"/>
          <a:stretch>
            <a:fillRect/>
          </a:stretch>
        </p:blipFill>
        <p:spPr>
          <a:xfrm>
            <a:off x="1742085" y="1764500"/>
            <a:ext cx="5659829" cy="4644516"/>
          </a:xfrm>
          <a:prstGeom prst="rect">
            <a:avLst/>
          </a:prstGeom>
        </p:spPr>
      </p:pic>
    </p:spTree>
    <p:extLst>
      <p:ext uri="{BB962C8B-B14F-4D97-AF65-F5344CB8AC3E}">
        <p14:creationId xmlns:p14="http://schemas.microsoft.com/office/powerpoint/2010/main" val="392315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Integer vs Floating point arithmetic</a:t>
            </a:r>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22</a:t>
            </a:fld>
            <a:endParaRPr lang="ko-KR" altLang="en-US"/>
          </a:p>
        </p:txBody>
      </p:sp>
      <p:pic>
        <p:nvPicPr>
          <p:cNvPr id="7" name="Picture 6">
            <a:extLst>
              <a:ext uri="{FF2B5EF4-FFF2-40B4-BE49-F238E27FC236}">
                <a16:creationId xmlns:a16="http://schemas.microsoft.com/office/drawing/2014/main" id="{BF307E8E-0A6E-478B-9267-EE040D51AFE4}"/>
              </a:ext>
            </a:extLst>
          </p:cNvPr>
          <p:cNvPicPr>
            <a:picLocks noChangeAspect="1"/>
          </p:cNvPicPr>
          <p:nvPr/>
        </p:nvPicPr>
        <p:blipFill>
          <a:blip r:embed="rId2"/>
          <a:stretch>
            <a:fillRect/>
          </a:stretch>
        </p:blipFill>
        <p:spPr>
          <a:xfrm>
            <a:off x="71500" y="2027481"/>
            <a:ext cx="4367124" cy="4014395"/>
          </a:xfrm>
          <a:prstGeom prst="rect">
            <a:avLst/>
          </a:prstGeom>
        </p:spPr>
      </p:pic>
      <p:pic>
        <p:nvPicPr>
          <p:cNvPr id="9" name="Picture 8">
            <a:extLst>
              <a:ext uri="{FF2B5EF4-FFF2-40B4-BE49-F238E27FC236}">
                <a16:creationId xmlns:a16="http://schemas.microsoft.com/office/drawing/2014/main" id="{EA4B266A-C8C3-5A9F-7810-F9A06D356E28}"/>
              </a:ext>
            </a:extLst>
          </p:cNvPr>
          <p:cNvPicPr>
            <a:picLocks noChangeAspect="1"/>
          </p:cNvPicPr>
          <p:nvPr/>
        </p:nvPicPr>
        <p:blipFill>
          <a:blip r:embed="rId3"/>
          <a:stretch>
            <a:fillRect/>
          </a:stretch>
        </p:blipFill>
        <p:spPr>
          <a:xfrm>
            <a:off x="4572000" y="2014398"/>
            <a:ext cx="4535143" cy="4027478"/>
          </a:xfrm>
          <a:prstGeom prst="rect">
            <a:avLst/>
          </a:prstGeom>
        </p:spPr>
      </p:pic>
    </p:spTree>
    <p:extLst>
      <p:ext uri="{BB962C8B-B14F-4D97-AF65-F5344CB8AC3E}">
        <p14:creationId xmlns:p14="http://schemas.microsoft.com/office/powerpoint/2010/main" val="2269775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Bitwise operation</a:t>
            </a:r>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23</a:t>
            </a:fld>
            <a:endParaRPr lang="ko-KR" altLang="en-US"/>
          </a:p>
        </p:txBody>
      </p:sp>
      <p:pic>
        <p:nvPicPr>
          <p:cNvPr id="6" name="Picture 5">
            <a:extLst>
              <a:ext uri="{FF2B5EF4-FFF2-40B4-BE49-F238E27FC236}">
                <a16:creationId xmlns:a16="http://schemas.microsoft.com/office/drawing/2014/main" id="{0EC9EAB4-059A-15A2-5126-18DBD89548AC}"/>
              </a:ext>
            </a:extLst>
          </p:cNvPr>
          <p:cNvPicPr>
            <a:picLocks noChangeAspect="1"/>
          </p:cNvPicPr>
          <p:nvPr/>
        </p:nvPicPr>
        <p:blipFill>
          <a:blip r:embed="rId2"/>
          <a:stretch>
            <a:fillRect/>
          </a:stretch>
        </p:blipFill>
        <p:spPr>
          <a:xfrm>
            <a:off x="270030" y="1827671"/>
            <a:ext cx="8675948" cy="4697673"/>
          </a:xfrm>
          <a:prstGeom prst="rect">
            <a:avLst/>
          </a:prstGeom>
        </p:spPr>
      </p:pic>
    </p:spTree>
    <p:extLst>
      <p:ext uri="{BB962C8B-B14F-4D97-AF65-F5344CB8AC3E}">
        <p14:creationId xmlns:p14="http://schemas.microsoft.com/office/powerpoint/2010/main" val="212497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Endianness and byte addressing</a:t>
            </a:r>
          </a:p>
          <a:p>
            <a:pPr lvl="1" latinLnBrk="0"/>
            <a:r>
              <a:rPr lang="en-US" b="0" dirty="0"/>
              <a:t>Beware of the endianness when you need to manipulate or transmit data by bytes, or when memory contents are transmitted between computers with different endianness</a:t>
            </a:r>
          </a:p>
          <a:p>
            <a:pPr lvl="1" latinLnBrk="0"/>
            <a:r>
              <a:rPr lang="en-US" b="0" dirty="0"/>
              <a:t>Casting an uint32_t integer to uint8_t takes the low 8-bit of the integer</a:t>
            </a:r>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24</a:t>
            </a:fld>
            <a:endParaRPr lang="ko-KR" altLang="en-US"/>
          </a:p>
        </p:txBody>
      </p:sp>
      <p:pic>
        <p:nvPicPr>
          <p:cNvPr id="7" name="Picture 6">
            <a:extLst>
              <a:ext uri="{FF2B5EF4-FFF2-40B4-BE49-F238E27FC236}">
                <a16:creationId xmlns:a16="http://schemas.microsoft.com/office/drawing/2014/main" id="{955FCD93-8F7B-EB7E-96FC-148A4BB82E96}"/>
              </a:ext>
            </a:extLst>
          </p:cNvPr>
          <p:cNvPicPr>
            <a:picLocks noChangeAspect="1"/>
          </p:cNvPicPr>
          <p:nvPr/>
        </p:nvPicPr>
        <p:blipFill>
          <a:blip r:embed="rId2"/>
          <a:stretch>
            <a:fillRect/>
          </a:stretch>
        </p:blipFill>
        <p:spPr>
          <a:xfrm>
            <a:off x="881302" y="3471695"/>
            <a:ext cx="7381395" cy="3168270"/>
          </a:xfrm>
          <a:prstGeom prst="rect">
            <a:avLst/>
          </a:prstGeom>
        </p:spPr>
      </p:pic>
    </p:spTree>
    <p:extLst>
      <p:ext uri="{BB962C8B-B14F-4D97-AF65-F5344CB8AC3E}">
        <p14:creationId xmlns:p14="http://schemas.microsoft.com/office/powerpoint/2010/main" val="3870114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Pulse Width Modulation (PWM)</a:t>
            </a:r>
          </a:p>
          <a:p>
            <a:pPr lvl="1" latinLnBrk="0"/>
            <a:r>
              <a:rPr lang="en-US" b="0" dirty="0"/>
              <a:t>A technique for getting analog results with digital means</a:t>
            </a:r>
          </a:p>
          <a:p>
            <a:pPr lvl="1" latinLnBrk="0"/>
            <a:r>
              <a:rPr lang="en-US" b="0" dirty="0"/>
              <a:t>Digital control is used to create a square wave, a signal switched between ON and OFF </a:t>
            </a:r>
          </a:p>
          <a:p>
            <a:pPr lvl="1" latinLnBrk="0"/>
            <a:r>
              <a:rPr lang="en-US" b="0" dirty="0"/>
              <a:t>The simulated analog voltage is the portion of the time the signal spends ON versus the time that the signal spends OFF</a:t>
            </a:r>
          </a:p>
          <a:p>
            <a:pPr latinLnBrk="0"/>
            <a:endParaRPr lang="en-US" b="0" dirty="0"/>
          </a:p>
          <a:p>
            <a:pPr latinLnBrk="0"/>
            <a:endParaRPr lang="en-US" b="0" dirty="0"/>
          </a:p>
          <a:p>
            <a:pPr latinLnBrk="0"/>
            <a:endParaRPr lang="en-US" b="0" dirty="0"/>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25</a:t>
            </a:fld>
            <a:endParaRPr lang="ko-KR" altLang="en-US"/>
          </a:p>
        </p:txBody>
      </p:sp>
      <p:pic>
        <p:nvPicPr>
          <p:cNvPr id="6" name="Picture 5">
            <a:extLst>
              <a:ext uri="{FF2B5EF4-FFF2-40B4-BE49-F238E27FC236}">
                <a16:creationId xmlns:a16="http://schemas.microsoft.com/office/drawing/2014/main" id="{93480E0A-28BA-B6DD-D84A-CBA4F6AFF108}"/>
              </a:ext>
            </a:extLst>
          </p:cNvPr>
          <p:cNvPicPr>
            <a:picLocks noChangeAspect="1"/>
          </p:cNvPicPr>
          <p:nvPr/>
        </p:nvPicPr>
        <p:blipFill>
          <a:blip r:embed="rId2"/>
          <a:stretch>
            <a:fillRect/>
          </a:stretch>
        </p:blipFill>
        <p:spPr>
          <a:xfrm>
            <a:off x="611560" y="3514836"/>
            <a:ext cx="3096344" cy="3306662"/>
          </a:xfrm>
          <a:prstGeom prst="rect">
            <a:avLst/>
          </a:prstGeom>
        </p:spPr>
      </p:pic>
      <p:sp>
        <p:nvSpPr>
          <p:cNvPr id="8" name="TextBox 7">
            <a:extLst>
              <a:ext uri="{FF2B5EF4-FFF2-40B4-BE49-F238E27FC236}">
                <a16:creationId xmlns:a16="http://schemas.microsoft.com/office/drawing/2014/main" id="{9D83393C-EE10-5CCF-3B13-9BB6024BED9C}"/>
              </a:ext>
            </a:extLst>
          </p:cNvPr>
          <p:cNvSpPr txBox="1"/>
          <p:nvPr/>
        </p:nvSpPr>
        <p:spPr>
          <a:xfrm>
            <a:off x="4166380" y="5697252"/>
            <a:ext cx="4798108" cy="276999"/>
          </a:xfrm>
          <a:prstGeom prst="rect">
            <a:avLst/>
          </a:prstGeom>
          <a:noFill/>
        </p:spPr>
        <p:txBody>
          <a:bodyPr wrap="none" rtlCol="0">
            <a:spAutoFit/>
          </a:bodyPr>
          <a:lstStyle/>
          <a:p>
            <a:r>
              <a:rPr lang="en-US" altLang="ko-KR" sz="1200" dirty="0"/>
              <a:t>https://docs.arduino.cc/learn/microcontrollers/analog output</a:t>
            </a:r>
            <a:endParaRPr lang="ko-KR" altLang="en-US" sz="1200" dirty="0"/>
          </a:p>
        </p:txBody>
      </p:sp>
    </p:spTree>
    <p:extLst>
      <p:ext uri="{BB962C8B-B14F-4D97-AF65-F5344CB8AC3E}">
        <p14:creationId xmlns:p14="http://schemas.microsoft.com/office/powerpoint/2010/main" val="3569045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PWM Frequency and Pins</a:t>
            </a:r>
          </a:p>
          <a:p>
            <a:pPr latinLnBrk="0"/>
            <a:endParaRPr lang="en-US" b="0" dirty="0"/>
          </a:p>
          <a:p>
            <a:pPr latinLnBrk="0"/>
            <a:endParaRPr lang="en-US" b="0" dirty="0"/>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26</a:t>
            </a:fld>
            <a:endParaRPr lang="ko-KR" altLang="en-US"/>
          </a:p>
        </p:txBody>
      </p:sp>
      <p:pic>
        <p:nvPicPr>
          <p:cNvPr id="7" name="Picture 6">
            <a:extLst>
              <a:ext uri="{FF2B5EF4-FFF2-40B4-BE49-F238E27FC236}">
                <a16:creationId xmlns:a16="http://schemas.microsoft.com/office/drawing/2014/main" id="{ADF63FFE-FA48-F445-573B-5DF5EBEE320B}"/>
              </a:ext>
            </a:extLst>
          </p:cNvPr>
          <p:cNvPicPr>
            <a:picLocks noChangeAspect="1"/>
          </p:cNvPicPr>
          <p:nvPr/>
        </p:nvPicPr>
        <p:blipFill>
          <a:blip r:embed="rId2"/>
          <a:stretch>
            <a:fillRect/>
          </a:stretch>
        </p:blipFill>
        <p:spPr>
          <a:xfrm>
            <a:off x="395064" y="1844906"/>
            <a:ext cx="8353871" cy="4572426"/>
          </a:xfrm>
          <a:prstGeom prst="rect">
            <a:avLst/>
          </a:prstGeom>
        </p:spPr>
      </p:pic>
    </p:spTree>
    <p:extLst>
      <p:ext uri="{BB962C8B-B14F-4D97-AF65-F5344CB8AC3E}">
        <p14:creationId xmlns:p14="http://schemas.microsoft.com/office/powerpoint/2010/main" val="498433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PWM example (use PWM to fade LED)</a:t>
            </a:r>
          </a:p>
          <a:p>
            <a:pPr lvl="1" latinLnBrk="0"/>
            <a:r>
              <a:rPr lang="en-US" b="0" dirty="0"/>
              <a:t>Examples--&gt; 01. Basics --&gt; Fade</a:t>
            </a:r>
          </a:p>
          <a:p>
            <a:pPr latinLnBrk="0"/>
            <a:endParaRPr lang="en-US" b="0" dirty="0"/>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27</a:t>
            </a:fld>
            <a:endParaRPr lang="ko-KR" altLang="en-US"/>
          </a:p>
        </p:txBody>
      </p:sp>
      <p:pic>
        <p:nvPicPr>
          <p:cNvPr id="6" name="Picture 5">
            <a:extLst>
              <a:ext uri="{FF2B5EF4-FFF2-40B4-BE49-F238E27FC236}">
                <a16:creationId xmlns:a16="http://schemas.microsoft.com/office/drawing/2014/main" id="{C96A5473-F00A-B3EE-6FE6-D771AACF1DA1}"/>
              </a:ext>
            </a:extLst>
          </p:cNvPr>
          <p:cNvPicPr>
            <a:picLocks noChangeAspect="1"/>
          </p:cNvPicPr>
          <p:nvPr/>
        </p:nvPicPr>
        <p:blipFill>
          <a:blip r:embed="rId2"/>
          <a:stretch>
            <a:fillRect/>
          </a:stretch>
        </p:blipFill>
        <p:spPr>
          <a:xfrm>
            <a:off x="911919" y="2140106"/>
            <a:ext cx="7332489" cy="4493250"/>
          </a:xfrm>
          <a:prstGeom prst="rect">
            <a:avLst/>
          </a:prstGeom>
        </p:spPr>
      </p:pic>
    </p:spTree>
    <p:extLst>
      <p:ext uri="{BB962C8B-B14F-4D97-AF65-F5344CB8AC3E}">
        <p14:creationId xmlns:p14="http://schemas.microsoft.com/office/powerpoint/2010/main" val="1745028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 Two-wire serial communication toy example</a:t>
            </a:r>
          </a:p>
          <a:p>
            <a:pPr lvl="1" latinLnBrk="0"/>
            <a:r>
              <a:rPr lang="en-US" b="0" dirty="0"/>
              <a:t>Serial interface is common in device communications</a:t>
            </a:r>
          </a:p>
          <a:p>
            <a:pPr lvl="2" latinLnBrk="0"/>
            <a:r>
              <a:rPr lang="en-US" b="0" dirty="0"/>
              <a:t>Send / Receive data one bit at a time</a:t>
            </a:r>
          </a:p>
          <a:p>
            <a:pPr lvl="2" latinLnBrk="0"/>
            <a:r>
              <a:rPr lang="en-US" b="0" dirty="0"/>
              <a:t>Need a clock signal to synchronize timing between sending and receiving ends</a:t>
            </a:r>
          </a:p>
          <a:p>
            <a:pPr lvl="1" latinLnBrk="0"/>
            <a:r>
              <a:rPr lang="en-US" b="0" dirty="0"/>
              <a:t>Sender does this to send a byte:</a:t>
            </a:r>
          </a:p>
          <a:p>
            <a:pPr lvl="2" latinLnBrk="0"/>
            <a:r>
              <a:rPr lang="en-US" b="0" dirty="0"/>
              <a:t>Set the data pin to the first bit (MSB) of the byte to be sent</a:t>
            </a:r>
          </a:p>
          <a:p>
            <a:pPr lvl="2" latinLnBrk="0"/>
            <a:r>
              <a:rPr lang="en-US" b="0" dirty="0"/>
              <a:t>Wait for the signal to be stable</a:t>
            </a:r>
          </a:p>
          <a:p>
            <a:pPr lvl="2" latinLnBrk="0"/>
            <a:r>
              <a:rPr lang="en-US" b="0" dirty="0"/>
              <a:t>Pulse the clock pin</a:t>
            </a:r>
          </a:p>
          <a:p>
            <a:pPr lvl="2" latinLnBrk="0"/>
            <a:r>
              <a:rPr lang="en-US" b="0" dirty="0"/>
              <a:t>Repeat step 1 for the next bit until all 8 bits are sent</a:t>
            </a:r>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28</a:t>
            </a:fld>
            <a:endParaRPr lang="ko-KR" altLang="en-US"/>
          </a:p>
        </p:txBody>
      </p:sp>
      <p:pic>
        <p:nvPicPr>
          <p:cNvPr id="7" name="Picture 6">
            <a:extLst>
              <a:ext uri="{FF2B5EF4-FFF2-40B4-BE49-F238E27FC236}">
                <a16:creationId xmlns:a16="http://schemas.microsoft.com/office/drawing/2014/main" id="{58E70E8C-0DBC-D0A7-F163-1FD401901D7C}"/>
              </a:ext>
            </a:extLst>
          </p:cNvPr>
          <p:cNvPicPr>
            <a:picLocks noChangeAspect="1"/>
          </p:cNvPicPr>
          <p:nvPr/>
        </p:nvPicPr>
        <p:blipFill>
          <a:blip r:embed="rId2"/>
          <a:stretch>
            <a:fillRect/>
          </a:stretch>
        </p:blipFill>
        <p:spPr>
          <a:xfrm>
            <a:off x="1727684" y="4623196"/>
            <a:ext cx="3400425" cy="2262188"/>
          </a:xfrm>
          <a:prstGeom prst="rect">
            <a:avLst/>
          </a:prstGeom>
        </p:spPr>
      </p:pic>
    </p:spTree>
    <p:extLst>
      <p:ext uri="{BB962C8B-B14F-4D97-AF65-F5344CB8AC3E}">
        <p14:creationId xmlns:p14="http://schemas.microsoft.com/office/powerpoint/2010/main" val="4164280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 Two-wire serial communication toy example</a:t>
            </a:r>
          </a:p>
          <a:p>
            <a:pPr lvl="1" latinLnBrk="0"/>
            <a:r>
              <a:rPr lang="en-US" b="0" dirty="0"/>
              <a:t>Serial interface is common in device communications</a:t>
            </a:r>
          </a:p>
          <a:p>
            <a:pPr lvl="2" latinLnBrk="0"/>
            <a:r>
              <a:rPr lang="en-US" b="0" dirty="0"/>
              <a:t>Send / Receive data one bit at a time</a:t>
            </a:r>
          </a:p>
          <a:p>
            <a:pPr lvl="2" latinLnBrk="0"/>
            <a:r>
              <a:rPr lang="en-US" b="0" dirty="0"/>
              <a:t>Need a clock signal to synchronize timing between sending and receiving ends</a:t>
            </a:r>
          </a:p>
          <a:p>
            <a:pPr lvl="1" latinLnBrk="0"/>
            <a:r>
              <a:rPr lang="en-US" b="0" dirty="0"/>
              <a:t>Sender does this to send a byte:</a:t>
            </a:r>
          </a:p>
          <a:p>
            <a:pPr lvl="2" latinLnBrk="0"/>
            <a:r>
              <a:rPr lang="en-US" b="0" dirty="0"/>
              <a:t>Set the data pin to the first bit (MSB) of the byte to be sent</a:t>
            </a:r>
          </a:p>
          <a:p>
            <a:pPr lvl="2" latinLnBrk="0"/>
            <a:r>
              <a:rPr lang="en-US" b="0" dirty="0"/>
              <a:t>Wait for the signal to be stable</a:t>
            </a:r>
          </a:p>
          <a:p>
            <a:pPr lvl="2" latinLnBrk="0"/>
            <a:r>
              <a:rPr lang="en-US" b="0" dirty="0"/>
              <a:t>Pulse the clock pin</a:t>
            </a:r>
          </a:p>
          <a:p>
            <a:pPr lvl="2" latinLnBrk="0"/>
            <a:r>
              <a:rPr lang="en-US" b="0" dirty="0"/>
              <a:t>Repeat step 1 for the next bit until all 8 bits are sent</a:t>
            </a:r>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29</a:t>
            </a:fld>
            <a:endParaRPr lang="ko-KR" altLang="en-US"/>
          </a:p>
        </p:txBody>
      </p:sp>
    </p:spTree>
    <p:extLst>
      <p:ext uri="{BB962C8B-B14F-4D97-AF65-F5344CB8AC3E}">
        <p14:creationId xmlns:p14="http://schemas.microsoft.com/office/powerpoint/2010/main" val="96726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fontScale="70000" lnSpcReduction="20000"/>
          </a:bodyPr>
          <a:lstStyle/>
          <a:p>
            <a:pPr latinLnBrk="0"/>
            <a:r>
              <a:rPr lang="en-US" b="0" dirty="0"/>
              <a:t>Arduino’s purpose is to control things by interfacing with sensors and actuators</a:t>
            </a:r>
          </a:p>
          <a:p>
            <a:pPr lvl="1" latinLnBrk="0"/>
            <a:r>
              <a:rPr lang="en-US" b="0" dirty="0"/>
              <a:t>No keyboard, mouse and screen</a:t>
            </a:r>
          </a:p>
          <a:p>
            <a:pPr lvl="1" latinLnBrk="0"/>
            <a:r>
              <a:rPr lang="en-US" b="0" dirty="0"/>
              <a:t>Can be attached via “shields”</a:t>
            </a:r>
          </a:p>
          <a:p>
            <a:pPr lvl="1" latinLnBrk="0"/>
            <a:r>
              <a:rPr lang="en-US" b="0" dirty="0"/>
              <a:t>No operating system, limited memory</a:t>
            </a:r>
          </a:p>
          <a:p>
            <a:pPr lvl="1" latinLnBrk="0"/>
            <a:r>
              <a:rPr lang="en-US" b="0" dirty="0"/>
              <a:t>A single program enjoys 100% of CPU time</a:t>
            </a:r>
          </a:p>
          <a:p>
            <a:pPr latinLnBrk="0"/>
            <a:r>
              <a:rPr lang="en-US" b="0" dirty="0"/>
              <a:t>Physical Arduino boards</a:t>
            </a:r>
          </a:p>
          <a:p>
            <a:pPr lvl="1" latinLnBrk="0"/>
            <a:r>
              <a:rPr lang="en-US" b="0" dirty="0"/>
              <a:t>Uno</a:t>
            </a:r>
          </a:p>
          <a:p>
            <a:pPr lvl="1" latinLnBrk="0"/>
            <a:r>
              <a:rPr lang="en-US" b="0" dirty="0"/>
              <a:t>Nano</a:t>
            </a:r>
          </a:p>
          <a:p>
            <a:pPr lvl="1" latinLnBrk="0"/>
            <a:r>
              <a:rPr lang="en-US" b="0" dirty="0"/>
              <a:t>Leonardo</a:t>
            </a:r>
          </a:p>
          <a:p>
            <a:pPr lvl="1" latinLnBrk="0"/>
            <a:r>
              <a:rPr lang="en-US" b="0" dirty="0"/>
              <a:t>Mega</a:t>
            </a:r>
          </a:p>
          <a:p>
            <a:pPr lvl="1" latinLnBrk="0"/>
            <a:r>
              <a:rPr lang="en-US" b="0" dirty="0"/>
              <a:t>Pro Mini</a:t>
            </a:r>
          </a:p>
          <a:p>
            <a:pPr latinLnBrk="0"/>
            <a:r>
              <a:rPr lang="en-US" b="0" dirty="0"/>
              <a:t>Arduino IDE</a:t>
            </a:r>
          </a:p>
          <a:p>
            <a:pPr lvl="1" latinLnBrk="0"/>
            <a:r>
              <a:rPr lang="en-US" b="0" dirty="0"/>
              <a:t>Installed on a PC (Windows/Mac/Linux)</a:t>
            </a:r>
          </a:p>
          <a:p>
            <a:pPr lvl="1" latinLnBrk="0"/>
            <a:r>
              <a:rPr lang="en-US" b="0" dirty="0"/>
              <a:t>To develop, install and debug programs on Arduino boards</a:t>
            </a:r>
          </a:p>
          <a:p>
            <a:pPr lvl="1" latinLnBrk="0"/>
            <a:r>
              <a:rPr lang="en-US" b="0" dirty="0"/>
              <a:t>Communicates with Arduino board over USB</a:t>
            </a:r>
          </a:p>
          <a:p>
            <a:pPr latinLnBrk="0"/>
            <a:r>
              <a:rPr lang="en-US" b="0" dirty="0"/>
              <a:t>Third party Arduino compatible boards</a:t>
            </a:r>
          </a:p>
          <a:p>
            <a:pPr lvl="1" latinLnBrk="0"/>
            <a:r>
              <a:rPr lang="en-US" b="0" dirty="0"/>
              <a:t>STM32</a:t>
            </a:r>
          </a:p>
          <a:p>
            <a:pPr lvl="1" latinLnBrk="0"/>
            <a:r>
              <a:rPr lang="en-US" b="0" dirty="0" err="1"/>
              <a:t>Nucleo</a:t>
            </a:r>
            <a:r>
              <a:rPr lang="en-US" b="0" dirty="0"/>
              <a:t> / Discovery / Feather,</a:t>
            </a:r>
          </a:p>
          <a:p>
            <a:pPr lvl="1" latinLnBrk="0"/>
            <a:r>
              <a:rPr lang="en-US" b="0" dirty="0"/>
              <a:t>Adafruit</a:t>
            </a:r>
          </a:p>
          <a:p>
            <a:pPr lvl="1" latinLnBrk="0"/>
            <a:r>
              <a:rPr lang="en-US" b="0" dirty="0" err="1"/>
              <a:t>SparkFun</a:t>
            </a:r>
            <a:endParaRPr lang="en-US"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aRDUINO</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3</a:t>
            </a:fld>
            <a:endParaRPr lang="ko-KR" altLang="en-US"/>
          </a:p>
        </p:txBody>
      </p:sp>
      <p:pic>
        <p:nvPicPr>
          <p:cNvPr id="6" name="Picture 5">
            <a:extLst>
              <a:ext uri="{FF2B5EF4-FFF2-40B4-BE49-F238E27FC236}">
                <a16:creationId xmlns:a16="http://schemas.microsoft.com/office/drawing/2014/main" id="{E881D8D7-1CD8-A2CB-A627-01A888C31D51}"/>
              </a:ext>
            </a:extLst>
          </p:cNvPr>
          <p:cNvPicPr>
            <a:picLocks noChangeAspect="1"/>
          </p:cNvPicPr>
          <p:nvPr/>
        </p:nvPicPr>
        <p:blipFill>
          <a:blip r:embed="rId2"/>
          <a:stretch>
            <a:fillRect/>
          </a:stretch>
        </p:blipFill>
        <p:spPr>
          <a:xfrm>
            <a:off x="4716016" y="1664804"/>
            <a:ext cx="4057650" cy="2905125"/>
          </a:xfrm>
          <a:prstGeom prst="rect">
            <a:avLst/>
          </a:prstGeom>
        </p:spPr>
      </p:pic>
    </p:spTree>
    <p:extLst>
      <p:ext uri="{BB962C8B-B14F-4D97-AF65-F5344CB8AC3E}">
        <p14:creationId xmlns:p14="http://schemas.microsoft.com/office/powerpoint/2010/main" val="3679851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 Two-wire serial send (</a:t>
            </a:r>
            <a:r>
              <a:rPr lang="en-US" b="0" dirty="0" err="1"/>
              <a:t>tx</a:t>
            </a:r>
            <a:r>
              <a:rPr lang="en-US" b="0" dirty="0"/>
              <a:t>) example</a:t>
            </a:r>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30</a:t>
            </a:fld>
            <a:endParaRPr lang="ko-KR" altLang="en-US"/>
          </a:p>
        </p:txBody>
      </p:sp>
      <p:pic>
        <p:nvPicPr>
          <p:cNvPr id="6" name="Picture 5">
            <a:extLst>
              <a:ext uri="{FF2B5EF4-FFF2-40B4-BE49-F238E27FC236}">
                <a16:creationId xmlns:a16="http://schemas.microsoft.com/office/drawing/2014/main" id="{4F318144-9F56-93F5-875F-10EEB1A4C626}"/>
              </a:ext>
            </a:extLst>
          </p:cNvPr>
          <p:cNvPicPr>
            <a:picLocks noChangeAspect="1"/>
          </p:cNvPicPr>
          <p:nvPr/>
        </p:nvPicPr>
        <p:blipFill>
          <a:blip r:embed="rId2"/>
          <a:stretch>
            <a:fillRect/>
          </a:stretch>
        </p:blipFill>
        <p:spPr>
          <a:xfrm>
            <a:off x="2376482" y="1772816"/>
            <a:ext cx="4391035" cy="5010843"/>
          </a:xfrm>
          <a:prstGeom prst="rect">
            <a:avLst/>
          </a:prstGeom>
        </p:spPr>
      </p:pic>
    </p:spTree>
    <p:extLst>
      <p:ext uri="{BB962C8B-B14F-4D97-AF65-F5344CB8AC3E}">
        <p14:creationId xmlns:p14="http://schemas.microsoft.com/office/powerpoint/2010/main" val="965993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 Two-wire serial receive (</a:t>
            </a:r>
            <a:r>
              <a:rPr lang="en-US" b="0" dirty="0" err="1"/>
              <a:t>rx</a:t>
            </a:r>
            <a:r>
              <a:rPr lang="en-US" b="0" dirty="0"/>
              <a:t>) example</a:t>
            </a:r>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31</a:t>
            </a:fld>
            <a:endParaRPr lang="ko-KR" altLang="en-US"/>
          </a:p>
        </p:txBody>
      </p:sp>
      <p:pic>
        <p:nvPicPr>
          <p:cNvPr id="7" name="Picture 6">
            <a:extLst>
              <a:ext uri="{FF2B5EF4-FFF2-40B4-BE49-F238E27FC236}">
                <a16:creationId xmlns:a16="http://schemas.microsoft.com/office/drawing/2014/main" id="{FB343FF1-0018-A2E8-1B1B-FB1F474A3470}"/>
              </a:ext>
            </a:extLst>
          </p:cNvPr>
          <p:cNvPicPr>
            <a:picLocks noChangeAspect="1"/>
          </p:cNvPicPr>
          <p:nvPr/>
        </p:nvPicPr>
        <p:blipFill>
          <a:blip r:embed="rId2"/>
          <a:stretch>
            <a:fillRect/>
          </a:stretch>
        </p:blipFill>
        <p:spPr>
          <a:xfrm>
            <a:off x="2185510" y="1873907"/>
            <a:ext cx="4953000" cy="4543425"/>
          </a:xfrm>
          <a:prstGeom prst="rect">
            <a:avLst/>
          </a:prstGeom>
        </p:spPr>
      </p:pic>
    </p:spTree>
    <p:extLst>
      <p:ext uri="{BB962C8B-B14F-4D97-AF65-F5344CB8AC3E}">
        <p14:creationId xmlns:p14="http://schemas.microsoft.com/office/powerpoint/2010/main" val="889380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Two-wire serial communication</a:t>
            </a:r>
          </a:p>
          <a:p>
            <a:pPr lvl="1" latinLnBrk="0"/>
            <a:r>
              <a:rPr lang="en-US" b="0" dirty="0"/>
              <a:t>Upload the Tx code to the sender board, upload Rx code to the receiver board</a:t>
            </a:r>
          </a:p>
          <a:p>
            <a:pPr lvl="2" latinLnBrk="0"/>
            <a:r>
              <a:rPr lang="en-US" b="0" dirty="0"/>
              <a:t>Make sure two boards have the same I/O voltage</a:t>
            </a:r>
          </a:p>
          <a:p>
            <a:pPr lvl="2" latinLnBrk="0"/>
            <a:r>
              <a:rPr lang="en-US" b="0" dirty="0"/>
              <a:t>e.g., don’t connect Uno (5v) with Nano (3.3v)</a:t>
            </a:r>
          </a:p>
          <a:p>
            <a:pPr lvl="1" latinLnBrk="0"/>
            <a:r>
              <a:rPr lang="en-US" b="0" dirty="0"/>
              <a:t>Connect the sender and receiver</a:t>
            </a:r>
          </a:p>
          <a:p>
            <a:pPr lvl="2" latinLnBrk="0"/>
            <a:r>
              <a:rPr lang="en-US" b="0" dirty="0"/>
              <a:t>sender’s </a:t>
            </a:r>
            <a:r>
              <a:rPr lang="en-US" b="0" dirty="0" err="1"/>
              <a:t>dataPin</a:t>
            </a:r>
            <a:r>
              <a:rPr lang="en-US" b="0" dirty="0"/>
              <a:t> --&gt; receiver’s </a:t>
            </a:r>
            <a:r>
              <a:rPr lang="en-US" b="0" dirty="0" err="1"/>
              <a:t>dataPin</a:t>
            </a:r>
            <a:endParaRPr lang="en-US" b="0" dirty="0"/>
          </a:p>
          <a:p>
            <a:pPr lvl="2" latinLnBrk="0"/>
            <a:r>
              <a:rPr lang="en-US" b="0" dirty="0"/>
              <a:t>sender’s </a:t>
            </a:r>
            <a:r>
              <a:rPr lang="en-US" b="0" dirty="0" err="1"/>
              <a:t>clockPin</a:t>
            </a:r>
            <a:r>
              <a:rPr lang="en-US" b="0" dirty="0"/>
              <a:t> --&gt; receiver’s </a:t>
            </a:r>
            <a:r>
              <a:rPr lang="en-US" b="0" dirty="0" err="1"/>
              <a:t>clockPin</a:t>
            </a:r>
            <a:endParaRPr lang="en-US" b="0" dirty="0"/>
          </a:p>
          <a:p>
            <a:pPr lvl="1" latinLnBrk="0"/>
            <a:r>
              <a:rPr lang="en-US" b="0" dirty="0"/>
              <a:t>Open the Serial Monitor on the receiver end to see data received</a:t>
            </a:r>
          </a:p>
          <a:p>
            <a:pPr lvl="1" latinLnBrk="0"/>
            <a:r>
              <a:rPr lang="en-US" b="0" dirty="0"/>
              <a:t>CAUTION</a:t>
            </a:r>
          </a:p>
          <a:p>
            <a:pPr lvl="2" latinLnBrk="0"/>
            <a:r>
              <a:rPr lang="en-US" b="0" dirty="0"/>
              <a:t>Don’t upload the sender code to both boards and connect them</a:t>
            </a:r>
          </a:p>
          <a:p>
            <a:pPr lvl="2" latinLnBrk="0"/>
            <a:r>
              <a:rPr lang="en-US" b="0" dirty="0"/>
              <a:t>Can damage boards when two digital output pins connect</a:t>
            </a:r>
          </a:p>
          <a:p>
            <a:pPr latinLnBrk="0"/>
            <a:endParaRPr lang="en-US"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32</a:t>
            </a:fld>
            <a:endParaRPr lang="ko-KR" altLang="en-US"/>
          </a:p>
        </p:txBody>
      </p:sp>
    </p:spTree>
    <p:extLst>
      <p:ext uri="{BB962C8B-B14F-4D97-AF65-F5344CB8AC3E}">
        <p14:creationId xmlns:p14="http://schemas.microsoft.com/office/powerpoint/2010/main" val="1401483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I2C Interface</a:t>
            </a:r>
          </a:p>
          <a:p>
            <a:pPr lvl="1" latinLnBrk="0"/>
            <a:r>
              <a:rPr lang="en-US" b="0" dirty="0"/>
              <a:t>I2C is a serial communication protocol, commonly used for connecting MCU and sensors</a:t>
            </a:r>
          </a:p>
          <a:p>
            <a:pPr lvl="1" latinLnBrk="0"/>
            <a:r>
              <a:rPr lang="en-US" b="0" dirty="0"/>
              <a:t>It is a “bus”, meaning multiple devices can use the same two wires (one for timing, one for data)</a:t>
            </a:r>
          </a:p>
          <a:p>
            <a:pPr lvl="1" latinLnBrk="0"/>
            <a:r>
              <a:rPr lang="en-US" b="0" dirty="0"/>
              <a:t>In other words, the MCU can use only two wires to communicate with multiple (up to 127) devices (i.e., sensors)</a:t>
            </a:r>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33</a:t>
            </a:fld>
            <a:endParaRPr lang="ko-KR" altLang="en-US"/>
          </a:p>
        </p:txBody>
      </p:sp>
      <p:pic>
        <p:nvPicPr>
          <p:cNvPr id="6" name="Picture 5">
            <a:extLst>
              <a:ext uri="{FF2B5EF4-FFF2-40B4-BE49-F238E27FC236}">
                <a16:creationId xmlns:a16="http://schemas.microsoft.com/office/drawing/2014/main" id="{CD82385B-3548-B131-AE7A-8E85634BF2E5}"/>
              </a:ext>
            </a:extLst>
          </p:cNvPr>
          <p:cNvPicPr>
            <a:picLocks noChangeAspect="1"/>
          </p:cNvPicPr>
          <p:nvPr/>
        </p:nvPicPr>
        <p:blipFill>
          <a:blip r:embed="rId2"/>
          <a:stretch>
            <a:fillRect/>
          </a:stretch>
        </p:blipFill>
        <p:spPr>
          <a:xfrm>
            <a:off x="3491880" y="3796328"/>
            <a:ext cx="2160240" cy="2902058"/>
          </a:xfrm>
          <a:prstGeom prst="rect">
            <a:avLst/>
          </a:prstGeom>
        </p:spPr>
      </p:pic>
    </p:spTree>
    <p:extLst>
      <p:ext uri="{BB962C8B-B14F-4D97-AF65-F5344CB8AC3E}">
        <p14:creationId xmlns:p14="http://schemas.microsoft.com/office/powerpoint/2010/main" val="696517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I2C Interface</a:t>
            </a:r>
          </a:p>
          <a:p>
            <a:pPr lvl="1" latinLnBrk="0"/>
            <a:r>
              <a:rPr lang="en-US" b="0" dirty="0"/>
              <a:t>The</a:t>
            </a:r>
            <a:r>
              <a:rPr lang="en-US" dirty="0"/>
              <a:t> </a:t>
            </a:r>
            <a:r>
              <a:rPr lang="en-US" b="0" dirty="0"/>
              <a:t>device that provides the clock signal is the “master”, all others are “slaves”</a:t>
            </a:r>
          </a:p>
          <a:p>
            <a:pPr lvl="2" latinLnBrk="0"/>
            <a:r>
              <a:rPr lang="en-US" b="0" dirty="0"/>
              <a:t>Typically, the MCU is the master, sensor units are slaves</a:t>
            </a:r>
          </a:p>
          <a:p>
            <a:pPr lvl="2" latinLnBrk="0"/>
            <a:r>
              <a:rPr lang="en-US" b="0" dirty="0"/>
              <a:t>Each slave connected on the bus should have a unique address, which is a number between 1 and 127</a:t>
            </a:r>
          </a:p>
          <a:p>
            <a:pPr lvl="3" latinLnBrk="0"/>
            <a:r>
              <a:rPr lang="en-US" b="0" dirty="0"/>
              <a:t>The value 0 is the broadcast address</a:t>
            </a:r>
          </a:p>
          <a:p>
            <a:pPr lvl="2" latinLnBrk="0"/>
            <a:r>
              <a:rPr lang="en-US" b="0" dirty="0"/>
              <a:t>The master identifies the slave by the slave’s address</a:t>
            </a:r>
          </a:p>
          <a:p>
            <a:pPr lvl="2" latinLnBrk="0"/>
            <a:r>
              <a:rPr lang="en-US" b="0" dirty="0"/>
              <a:t>For a sensor unit, its I2C address is typically hardcoded, and is explained in the datasheet</a:t>
            </a:r>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34</a:t>
            </a:fld>
            <a:endParaRPr lang="ko-KR" altLang="en-US"/>
          </a:p>
        </p:txBody>
      </p:sp>
      <p:pic>
        <p:nvPicPr>
          <p:cNvPr id="6" name="Picture 5">
            <a:extLst>
              <a:ext uri="{FF2B5EF4-FFF2-40B4-BE49-F238E27FC236}">
                <a16:creationId xmlns:a16="http://schemas.microsoft.com/office/drawing/2014/main" id="{CD82385B-3548-B131-AE7A-8E85634BF2E5}"/>
              </a:ext>
            </a:extLst>
          </p:cNvPr>
          <p:cNvPicPr>
            <a:picLocks noChangeAspect="1"/>
          </p:cNvPicPr>
          <p:nvPr/>
        </p:nvPicPr>
        <p:blipFill>
          <a:blip r:embed="rId2"/>
          <a:stretch>
            <a:fillRect/>
          </a:stretch>
        </p:blipFill>
        <p:spPr>
          <a:xfrm>
            <a:off x="4638058" y="4257092"/>
            <a:ext cx="1878157" cy="2523108"/>
          </a:xfrm>
          <a:prstGeom prst="rect">
            <a:avLst/>
          </a:prstGeom>
        </p:spPr>
      </p:pic>
    </p:spTree>
    <p:extLst>
      <p:ext uri="{BB962C8B-B14F-4D97-AF65-F5344CB8AC3E}">
        <p14:creationId xmlns:p14="http://schemas.microsoft.com/office/powerpoint/2010/main" val="1437108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I2C hardware</a:t>
            </a:r>
          </a:p>
          <a:p>
            <a:pPr lvl="1" latinLnBrk="0"/>
            <a:r>
              <a:rPr lang="en-US" b="0" dirty="0"/>
              <a:t>I2C uses two wires (thus, also called two wire interface, or TWI): Serial Clock (SCL) line and Serial Data (SDA) line</a:t>
            </a:r>
          </a:p>
          <a:p>
            <a:pPr lvl="1" latinLnBrk="0"/>
            <a:r>
              <a:rPr lang="en-US" b="0" dirty="0"/>
              <a:t>When no data is transmitted, SCL and SDA lines are in a tri state or free state, i.e., neither HIGH nor LOW, a floating value</a:t>
            </a:r>
          </a:p>
          <a:p>
            <a:pPr lvl="1" latinLnBrk="0"/>
            <a:r>
              <a:rPr lang="en-US" b="0" dirty="0"/>
              <a:t>When there is data to be transmitted, the sender (master or slave) takes the SDA line out of tri state and sends data as logic highs and lows in time with the clock signal</a:t>
            </a:r>
          </a:p>
          <a:p>
            <a:pPr lvl="1" latinLnBrk="0"/>
            <a:r>
              <a:rPr lang="en-US" b="0" dirty="0"/>
              <a:t>When transmission is complete, the clock signal can stop, and the SDA line is returned to tri state</a:t>
            </a:r>
          </a:p>
          <a:p>
            <a:pPr lvl="1" latinLnBrk="0"/>
            <a:r>
              <a:rPr lang="en-US" b="0" dirty="0"/>
              <a:t>Usually the slave only sends data upon the master’s request, so the clock signal is guaranteed available</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35</a:t>
            </a:fld>
            <a:endParaRPr lang="ko-KR" altLang="en-US"/>
          </a:p>
        </p:txBody>
      </p:sp>
      <p:pic>
        <p:nvPicPr>
          <p:cNvPr id="6" name="Picture 5">
            <a:extLst>
              <a:ext uri="{FF2B5EF4-FFF2-40B4-BE49-F238E27FC236}">
                <a16:creationId xmlns:a16="http://schemas.microsoft.com/office/drawing/2014/main" id="{CD82385B-3548-B131-AE7A-8E85634BF2E5}"/>
              </a:ext>
            </a:extLst>
          </p:cNvPr>
          <p:cNvPicPr>
            <a:picLocks noChangeAspect="1"/>
          </p:cNvPicPr>
          <p:nvPr/>
        </p:nvPicPr>
        <p:blipFill>
          <a:blip r:embed="rId2"/>
          <a:stretch>
            <a:fillRect/>
          </a:stretch>
        </p:blipFill>
        <p:spPr>
          <a:xfrm>
            <a:off x="6264188" y="5197339"/>
            <a:ext cx="1080120" cy="1451028"/>
          </a:xfrm>
          <a:prstGeom prst="rect">
            <a:avLst/>
          </a:prstGeom>
        </p:spPr>
      </p:pic>
    </p:spTree>
    <p:extLst>
      <p:ext uri="{BB962C8B-B14F-4D97-AF65-F5344CB8AC3E}">
        <p14:creationId xmlns:p14="http://schemas.microsoft.com/office/powerpoint/2010/main" val="255968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I2C Library</a:t>
            </a:r>
          </a:p>
          <a:p>
            <a:pPr lvl="1" latinLnBrk="0"/>
            <a:r>
              <a:rPr lang="en-US" b="0" dirty="0"/>
              <a:t>On Arduino, the Wire library provides functions for I2C communication</a:t>
            </a:r>
          </a:p>
          <a:p>
            <a:pPr lvl="2" latinLnBrk="0"/>
            <a:r>
              <a:rPr lang="en-US" sz="1200" b="0" dirty="0">
                <a:hlinkClick r:id="rId2"/>
              </a:rPr>
              <a:t>https://www.arduino.cc/reference/en/language/functions/communication/wire/begin</a:t>
            </a:r>
            <a:endParaRPr lang="en-US" sz="1200" b="0" dirty="0"/>
          </a:p>
          <a:p>
            <a:pPr lvl="2" latinLnBrk="0"/>
            <a:r>
              <a:rPr lang="en-US" sz="1200" b="0" dirty="0">
                <a:hlinkClick r:id="rId3"/>
              </a:rPr>
              <a:t>https://www.arduino.cc/reference/en/language/functions/communication/wire/end</a:t>
            </a:r>
            <a:endParaRPr lang="en-US" sz="1200" b="0" dirty="0"/>
          </a:p>
          <a:p>
            <a:pPr lvl="2" latinLnBrk="0"/>
            <a:r>
              <a:rPr lang="en-US" sz="1200" b="0" dirty="0">
                <a:hlinkClick r:id="rId4"/>
              </a:rPr>
              <a:t>https://www.arduino.cc/reference/en/language/functions/communication/wire/requestfrom</a:t>
            </a:r>
            <a:endParaRPr lang="en-US" sz="1200" b="0" dirty="0"/>
          </a:p>
          <a:p>
            <a:pPr lvl="2" latinLnBrk="0"/>
            <a:r>
              <a:rPr lang="en-US" sz="1200" b="0" dirty="0">
                <a:hlinkClick r:id="rId5"/>
              </a:rPr>
              <a:t>https://www.arduino.cc/reference/en/language/functions/communication/wire/begintransmission</a:t>
            </a:r>
            <a:endParaRPr lang="en-US" sz="1200" b="0" dirty="0"/>
          </a:p>
          <a:p>
            <a:pPr lvl="2" latinLnBrk="0"/>
            <a:r>
              <a:rPr lang="en-US" sz="1200" b="0" dirty="0">
                <a:hlinkClick r:id="rId6"/>
              </a:rPr>
              <a:t>https://www.arduino.cc/reference/en/language/functions/communication/wire/endtransmission</a:t>
            </a:r>
            <a:endParaRPr lang="en-US" sz="1200" b="0" dirty="0"/>
          </a:p>
          <a:p>
            <a:pPr lvl="2" latinLnBrk="0"/>
            <a:r>
              <a:rPr lang="en-US" sz="1200" b="0" dirty="0">
                <a:hlinkClick r:id="rId7"/>
              </a:rPr>
              <a:t>https://www.arduino.cc/reference/en/language/functions/communication/wire/write</a:t>
            </a:r>
            <a:endParaRPr lang="en-US" sz="1200" b="0" dirty="0"/>
          </a:p>
          <a:p>
            <a:pPr lvl="2" latinLnBrk="0"/>
            <a:r>
              <a:rPr lang="en-US" sz="1200" b="0" dirty="0">
                <a:hlinkClick r:id="rId8"/>
              </a:rPr>
              <a:t>https://www.arduino.cc/reference/en/language/functions/communication/wire/available</a:t>
            </a:r>
            <a:endParaRPr lang="en-US" sz="1200" b="0" dirty="0"/>
          </a:p>
          <a:p>
            <a:pPr lvl="2" latinLnBrk="0"/>
            <a:r>
              <a:rPr lang="en-US" sz="1200" b="0" dirty="0">
                <a:hlinkClick r:id="rId9"/>
              </a:rPr>
              <a:t>https://www.arduino.cc/reference/en/language/functions/communication/wire/read</a:t>
            </a:r>
            <a:endParaRPr lang="en-US" sz="1200" b="0" dirty="0"/>
          </a:p>
          <a:p>
            <a:pPr lvl="2" latinLnBrk="0"/>
            <a:r>
              <a:rPr lang="en-US" sz="1200" b="0" dirty="0">
                <a:hlinkClick r:id="rId10"/>
              </a:rPr>
              <a:t>https://www.arduino.cc/reference/en/language/functions/communication/wire/setclock</a:t>
            </a:r>
            <a:endParaRPr lang="en-US" sz="1200" b="0" dirty="0"/>
          </a:p>
          <a:p>
            <a:pPr lvl="2" latinLnBrk="0"/>
            <a:r>
              <a:rPr lang="en-US" sz="1200" b="0" dirty="0">
                <a:hlinkClick r:id="rId11"/>
              </a:rPr>
              <a:t>https://www.arduino.cc/reference/en/language/functions/communication/wire/onreceive</a:t>
            </a:r>
            <a:endParaRPr lang="en-US" sz="1200" b="0" dirty="0"/>
          </a:p>
          <a:p>
            <a:pPr lvl="2" latinLnBrk="0"/>
            <a:r>
              <a:rPr lang="en-US" sz="1200" b="0" dirty="0">
                <a:hlinkClick r:id="rId12"/>
              </a:rPr>
              <a:t>https://www.arduino.cc/reference/en/language/functions/communication/wire/onrequest</a:t>
            </a:r>
            <a:endParaRPr lang="en-US" sz="1200" b="0" dirty="0"/>
          </a:p>
          <a:p>
            <a:pPr lvl="2" latinLnBrk="0"/>
            <a:r>
              <a:rPr lang="en-US" sz="1200" b="0" dirty="0">
                <a:hlinkClick r:id="rId13"/>
              </a:rPr>
              <a:t>https://www.arduino.cc/reference/en/language/functions/communication/wire/setwiretimeout</a:t>
            </a:r>
            <a:endParaRPr lang="en-US" sz="1200" b="0" dirty="0"/>
          </a:p>
          <a:p>
            <a:pPr lvl="2" latinLnBrk="0"/>
            <a:r>
              <a:rPr lang="en-US" sz="1200" b="0" dirty="0">
                <a:hlinkClick r:id="rId14"/>
              </a:rPr>
              <a:t>https://www.arduino.cc/reference/en/language/functions/communication/wire/clearwiretimeoutflag</a:t>
            </a:r>
            <a:endParaRPr lang="en-US" sz="1200" b="0" dirty="0"/>
          </a:p>
          <a:p>
            <a:pPr lvl="2" latinLnBrk="0"/>
            <a:r>
              <a:rPr lang="en-US" sz="1200" b="0" dirty="0">
                <a:hlinkClick r:id="rId15"/>
              </a:rPr>
              <a:t>https://www.arduino.cc/reference/en/language/functions/communication/wire/getwiretimeoutflag</a:t>
            </a:r>
            <a:endParaRPr lang="en-US" sz="1200" b="0" dirty="0"/>
          </a:p>
          <a:p>
            <a:pPr lvl="2" latinLnBrk="0"/>
            <a:endParaRPr lang="en-US" sz="1200" b="0" dirty="0"/>
          </a:p>
          <a:p>
            <a:pPr latinLnBrk="0"/>
            <a:endParaRPr lang="en-US" b="0" dirty="0"/>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36</a:t>
            </a:fld>
            <a:endParaRPr lang="ko-KR" altLang="en-US"/>
          </a:p>
        </p:txBody>
      </p:sp>
    </p:spTree>
    <p:extLst>
      <p:ext uri="{BB962C8B-B14F-4D97-AF65-F5344CB8AC3E}">
        <p14:creationId xmlns:p14="http://schemas.microsoft.com/office/powerpoint/2010/main" val="663059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I2C experiments</a:t>
            </a:r>
          </a:p>
          <a:p>
            <a:pPr lvl="1" latinLnBrk="0"/>
            <a:r>
              <a:rPr lang="en-US" b="0" dirty="0"/>
              <a:t>Connect two Arduino Nano 33 BLE boards via I2C</a:t>
            </a:r>
          </a:p>
          <a:p>
            <a:pPr lvl="1" latinLnBrk="0"/>
            <a:r>
              <a:rPr lang="en-US" b="0" dirty="0"/>
              <a:t>One acts as master and the other acts as slave</a:t>
            </a:r>
          </a:p>
          <a:p>
            <a:pPr latinLnBrk="0"/>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37</a:t>
            </a:fld>
            <a:endParaRPr lang="ko-KR" altLang="en-US"/>
          </a:p>
        </p:txBody>
      </p:sp>
      <p:pic>
        <p:nvPicPr>
          <p:cNvPr id="6" name="Picture 5">
            <a:extLst>
              <a:ext uri="{FF2B5EF4-FFF2-40B4-BE49-F238E27FC236}">
                <a16:creationId xmlns:a16="http://schemas.microsoft.com/office/drawing/2014/main" id="{732B5279-8514-330A-2E92-BCB1F09BD29D}"/>
              </a:ext>
            </a:extLst>
          </p:cNvPr>
          <p:cNvPicPr>
            <a:picLocks noChangeAspect="1"/>
          </p:cNvPicPr>
          <p:nvPr/>
        </p:nvPicPr>
        <p:blipFill>
          <a:blip r:embed="rId2"/>
          <a:stretch>
            <a:fillRect/>
          </a:stretch>
        </p:blipFill>
        <p:spPr>
          <a:xfrm>
            <a:off x="835362" y="2623572"/>
            <a:ext cx="3735326" cy="3780420"/>
          </a:xfrm>
          <a:prstGeom prst="rect">
            <a:avLst/>
          </a:prstGeom>
        </p:spPr>
      </p:pic>
      <p:pic>
        <p:nvPicPr>
          <p:cNvPr id="8" name="Picture 7">
            <a:extLst>
              <a:ext uri="{FF2B5EF4-FFF2-40B4-BE49-F238E27FC236}">
                <a16:creationId xmlns:a16="http://schemas.microsoft.com/office/drawing/2014/main" id="{8EB95E3E-A688-32E4-0116-9330FB9E610C}"/>
              </a:ext>
            </a:extLst>
          </p:cNvPr>
          <p:cNvPicPr>
            <a:picLocks noChangeAspect="1"/>
          </p:cNvPicPr>
          <p:nvPr/>
        </p:nvPicPr>
        <p:blipFill>
          <a:blip r:embed="rId3"/>
          <a:stretch>
            <a:fillRect/>
          </a:stretch>
        </p:blipFill>
        <p:spPr>
          <a:xfrm>
            <a:off x="5580112" y="2525804"/>
            <a:ext cx="3207884" cy="3878188"/>
          </a:xfrm>
          <a:prstGeom prst="rect">
            <a:avLst/>
          </a:prstGeom>
        </p:spPr>
      </p:pic>
    </p:spTree>
    <p:extLst>
      <p:ext uri="{BB962C8B-B14F-4D97-AF65-F5344CB8AC3E}">
        <p14:creationId xmlns:p14="http://schemas.microsoft.com/office/powerpoint/2010/main" val="2271488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UART Protocol</a:t>
            </a:r>
          </a:p>
          <a:p>
            <a:pPr lvl="1" latinLnBrk="0"/>
            <a:r>
              <a:rPr lang="en-US" b="0" dirty="0"/>
              <a:t>UART (Universal asynchronous receiver transmitter) is</a:t>
            </a:r>
          </a:p>
          <a:p>
            <a:pPr lvl="2" latinLnBrk="0"/>
            <a:r>
              <a:rPr lang="en-US" b="0" dirty="0"/>
              <a:t>A device to device communication protocol</a:t>
            </a:r>
          </a:p>
          <a:p>
            <a:pPr lvl="2" latinLnBrk="0"/>
            <a:r>
              <a:rPr lang="en-US" b="0" dirty="0"/>
              <a:t>A block of circuitry responsible for implementing serial communication (hardware UART)</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38</a:t>
            </a:fld>
            <a:endParaRPr lang="ko-KR" altLang="en-US"/>
          </a:p>
        </p:txBody>
      </p:sp>
      <p:pic>
        <p:nvPicPr>
          <p:cNvPr id="7" name="Picture 6">
            <a:extLst>
              <a:ext uri="{FF2B5EF4-FFF2-40B4-BE49-F238E27FC236}">
                <a16:creationId xmlns:a16="http://schemas.microsoft.com/office/drawing/2014/main" id="{9638AD2E-1BD7-559B-1DDE-7B66FE707DF7}"/>
              </a:ext>
            </a:extLst>
          </p:cNvPr>
          <p:cNvPicPr>
            <a:picLocks noChangeAspect="1"/>
          </p:cNvPicPr>
          <p:nvPr/>
        </p:nvPicPr>
        <p:blipFill>
          <a:blip r:embed="rId2"/>
          <a:stretch>
            <a:fillRect/>
          </a:stretch>
        </p:blipFill>
        <p:spPr>
          <a:xfrm>
            <a:off x="1043608" y="3176972"/>
            <a:ext cx="7445931" cy="2772308"/>
          </a:xfrm>
          <a:prstGeom prst="rect">
            <a:avLst/>
          </a:prstGeom>
        </p:spPr>
      </p:pic>
      <p:sp>
        <p:nvSpPr>
          <p:cNvPr id="9" name="TextBox 8">
            <a:extLst>
              <a:ext uri="{FF2B5EF4-FFF2-40B4-BE49-F238E27FC236}">
                <a16:creationId xmlns:a16="http://schemas.microsoft.com/office/drawing/2014/main" id="{8357DA05-BD67-B8D7-5B02-0B10888E65B3}"/>
              </a:ext>
            </a:extLst>
          </p:cNvPr>
          <p:cNvSpPr txBox="1"/>
          <p:nvPr/>
        </p:nvSpPr>
        <p:spPr>
          <a:xfrm>
            <a:off x="71500" y="5918792"/>
            <a:ext cx="7869462" cy="276999"/>
          </a:xfrm>
          <a:prstGeom prst="rect">
            <a:avLst/>
          </a:prstGeom>
          <a:noFill/>
        </p:spPr>
        <p:txBody>
          <a:bodyPr wrap="none" rtlCol="0">
            <a:spAutoFit/>
          </a:bodyPr>
          <a:lstStyle/>
          <a:p>
            <a:r>
              <a:rPr lang="en-US" altLang="ko-KR" sz="1200"/>
              <a:t>https://www.analog.com/en/analog-dialogue/articles/uart-a-hardware-communication-protocol.html</a:t>
            </a:r>
            <a:endParaRPr lang="ko-KR" altLang="en-US" sz="1200" dirty="0"/>
          </a:p>
        </p:txBody>
      </p:sp>
      <p:sp>
        <p:nvSpPr>
          <p:cNvPr id="10" name="TextBox 9">
            <a:extLst>
              <a:ext uri="{FF2B5EF4-FFF2-40B4-BE49-F238E27FC236}">
                <a16:creationId xmlns:a16="http://schemas.microsoft.com/office/drawing/2014/main" id="{3FD89EDF-07D6-9FFA-FDDC-DCED41F22220}"/>
              </a:ext>
            </a:extLst>
          </p:cNvPr>
          <p:cNvSpPr txBox="1"/>
          <p:nvPr/>
        </p:nvSpPr>
        <p:spPr>
          <a:xfrm>
            <a:off x="71500" y="6181563"/>
            <a:ext cx="6373861" cy="307777"/>
          </a:xfrm>
          <a:prstGeom prst="rect">
            <a:avLst/>
          </a:prstGeom>
          <a:noFill/>
        </p:spPr>
        <p:txBody>
          <a:bodyPr wrap="none" rtlCol="0">
            <a:spAutoFit/>
          </a:bodyPr>
          <a:lstStyle/>
          <a:p>
            <a:r>
              <a:rPr lang="en-US" altLang="ko-KR" sz="1400" dirty="0"/>
              <a:t>https://learn.sparkfun.com/tutorials/serial-communication/rules-of-serial</a:t>
            </a:r>
            <a:endParaRPr lang="ko-KR" altLang="en-US" sz="1400" dirty="0"/>
          </a:p>
        </p:txBody>
      </p:sp>
    </p:spTree>
    <p:extLst>
      <p:ext uri="{BB962C8B-B14F-4D97-AF65-F5344CB8AC3E}">
        <p14:creationId xmlns:p14="http://schemas.microsoft.com/office/powerpoint/2010/main" val="3286116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UART Protocol</a:t>
            </a:r>
          </a:p>
          <a:p>
            <a:pPr lvl="1" latinLnBrk="0"/>
            <a:r>
              <a:rPr lang="en-US" b="0" dirty="0"/>
              <a:t>The interface can be bit banged, i.e., directly controlled by the processor, called Software UART</a:t>
            </a:r>
          </a:p>
          <a:p>
            <a:pPr lvl="1" latinLnBrk="0"/>
            <a:r>
              <a:rPr lang="en-US" b="0" dirty="0"/>
              <a:t>Processor intensive, not preferred but does the job when hardware UART is not available</a:t>
            </a:r>
          </a:p>
          <a:p>
            <a:pPr lvl="1" latinLnBrk="0"/>
            <a:r>
              <a:rPr lang="en-US" b="0" dirty="0"/>
              <a:t>Baud rate must be set the same on both ends of the communication channel</a:t>
            </a:r>
          </a:p>
          <a:p>
            <a:pPr lvl="1" latinLnBrk="0"/>
            <a:r>
              <a:rPr lang="en-US" b="0" dirty="0"/>
              <a:t>Most typical Baud Rates: 9600 , 19200, 38400, 57600, 115200 , 230400, 460800, 921600, 1000000, 1500000</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39</a:t>
            </a:fld>
            <a:endParaRPr lang="ko-KR" altLang="en-US"/>
          </a:p>
        </p:txBody>
      </p:sp>
      <p:pic>
        <p:nvPicPr>
          <p:cNvPr id="7" name="Picture 6">
            <a:extLst>
              <a:ext uri="{FF2B5EF4-FFF2-40B4-BE49-F238E27FC236}">
                <a16:creationId xmlns:a16="http://schemas.microsoft.com/office/drawing/2014/main" id="{9638AD2E-1BD7-559B-1DDE-7B66FE707DF7}"/>
              </a:ext>
            </a:extLst>
          </p:cNvPr>
          <p:cNvPicPr>
            <a:picLocks noChangeAspect="1"/>
          </p:cNvPicPr>
          <p:nvPr/>
        </p:nvPicPr>
        <p:blipFill>
          <a:blip r:embed="rId2"/>
          <a:stretch>
            <a:fillRect/>
          </a:stretch>
        </p:blipFill>
        <p:spPr>
          <a:xfrm>
            <a:off x="1583668" y="4457586"/>
            <a:ext cx="5976664" cy="2225263"/>
          </a:xfrm>
          <a:prstGeom prst="rect">
            <a:avLst/>
          </a:prstGeom>
        </p:spPr>
      </p:pic>
    </p:spTree>
    <p:extLst>
      <p:ext uri="{BB962C8B-B14F-4D97-AF65-F5344CB8AC3E}">
        <p14:creationId xmlns:p14="http://schemas.microsoft.com/office/powerpoint/2010/main" val="2613282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4EA1D0-E7EC-B3E3-6D13-A395562F1EBD}"/>
              </a:ext>
            </a:extLst>
          </p:cNvPr>
          <p:cNvPicPr>
            <a:picLocks noChangeAspect="1"/>
          </p:cNvPicPr>
          <p:nvPr/>
        </p:nvPicPr>
        <p:blipFill>
          <a:blip r:embed="rId2"/>
          <a:stretch>
            <a:fillRect/>
          </a:stretch>
        </p:blipFill>
        <p:spPr>
          <a:xfrm>
            <a:off x="5417998" y="2312877"/>
            <a:ext cx="3654502" cy="4407112"/>
          </a:xfrm>
          <a:prstGeom prst="rect">
            <a:avLst/>
          </a:prstGeom>
        </p:spPr>
      </p:pic>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fontScale="92500" lnSpcReduction="10000"/>
          </a:bodyPr>
          <a:lstStyle/>
          <a:p>
            <a:pPr latinLnBrk="0"/>
            <a:r>
              <a:rPr lang="it-IT" b="0" dirty="0"/>
              <a:t>A generic AVR microcontroller block diagram</a:t>
            </a:r>
          </a:p>
          <a:p>
            <a:pPr lvl="1" latinLnBrk="0"/>
            <a:r>
              <a:rPr lang="en-US" b="0" dirty="0"/>
              <a:t>CPU</a:t>
            </a:r>
          </a:p>
          <a:p>
            <a:pPr lvl="1" latinLnBrk="0"/>
            <a:r>
              <a:rPr lang="en-US" b="0" dirty="0"/>
              <a:t>Internal Memory</a:t>
            </a:r>
          </a:p>
          <a:p>
            <a:pPr lvl="2" latinLnBrk="0"/>
            <a:r>
              <a:rPr lang="en-US" b="0" dirty="0"/>
              <a:t>Flash (stores program code)</a:t>
            </a:r>
          </a:p>
          <a:p>
            <a:pPr lvl="2" latinLnBrk="0"/>
            <a:r>
              <a:rPr lang="en-US" b="0" dirty="0"/>
              <a:t>SRAM (holds data and variable during execution)</a:t>
            </a:r>
          </a:p>
          <a:p>
            <a:pPr lvl="2" latinLnBrk="0"/>
            <a:r>
              <a:rPr lang="en-US" b="0" dirty="0"/>
              <a:t>EEPROM (holds persistent data generated by program)</a:t>
            </a:r>
          </a:p>
          <a:p>
            <a:pPr lvl="1" latinLnBrk="0"/>
            <a:r>
              <a:rPr lang="en-US" b="0" dirty="0"/>
              <a:t>Peripherals</a:t>
            </a:r>
          </a:p>
          <a:p>
            <a:pPr lvl="2" latinLnBrk="0"/>
            <a:r>
              <a:rPr lang="en-US" b="0" dirty="0"/>
              <a:t>A/D converter (ADC)</a:t>
            </a:r>
          </a:p>
          <a:p>
            <a:pPr lvl="2" latinLnBrk="0"/>
            <a:r>
              <a:rPr lang="en-US" b="0" dirty="0"/>
              <a:t>Timers</a:t>
            </a:r>
          </a:p>
          <a:p>
            <a:pPr lvl="2" latinLnBrk="0"/>
            <a:r>
              <a:rPr lang="en-US" b="0" dirty="0"/>
              <a:t>UART</a:t>
            </a:r>
          </a:p>
          <a:p>
            <a:pPr lvl="2" latinLnBrk="0"/>
            <a:r>
              <a:rPr lang="en-US" b="0" dirty="0"/>
              <a:t>SPI</a:t>
            </a:r>
          </a:p>
          <a:p>
            <a:pPr lvl="2" latinLnBrk="0"/>
            <a:r>
              <a:rPr lang="en-US" b="0" dirty="0"/>
              <a:t>DMA</a:t>
            </a:r>
          </a:p>
          <a:p>
            <a:pPr lvl="2" latinLnBrk="0"/>
            <a:r>
              <a:rPr lang="en-US" b="0" dirty="0"/>
              <a:t>GPIO</a:t>
            </a:r>
          </a:p>
          <a:p>
            <a:pPr lvl="2" latinLnBrk="0"/>
            <a:r>
              <a:rPr lang="en-US" b="0" dirty="0"/>
              <a:t>TWI</a:t>
            </a:r>
          </a:p>
          <a:p>
            <a:pPr lvl="2" latinLnBrk="0"/>
            <a:r>
              <a:rPr lang="en-US" b="0" dirty="0"/>
              <a:t>Comparator</a:t>
            </a:r>
          </a:p>
          <a:p>
            <a:pPr lvl="2" latinLnBrk="0"/>
            <a:r>
              <a:rPr lang="en-US" b="0" dirty="0"/>
              <a:t>RTC</a:t>
            </a:r>
          </a:p>
          <a:p>
            <a:pPr lvl="2" latinLnBrk="0"/>
            <a:r>
              <a:rPr lang="en-US" b="0" dirty="0"/>
              <a:t>WDT</a:t>
            </a:r>
          </a:p>
          <a:p>
            <a:pPr lvl="2" latinLnBrk="0"/>
            <a:r>
              <a:rPr lang="en-US" b="0" dirty="0"/>
              <a:t>RNG</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aRDUINO</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4</a:t>
            </a:fld>
            <a:endParaRPr lang="ko-KR" altLang="en-US"/>
          </a:p>
        </p:txBody>
      </p:sp>
    </p:spTree>
    <p:extLst>
      <p:ext uri="{BB962C8B-B14F-4D97-AF65-F5344CB8AC3E}">
        <p14:creationId xmlns:p14="http://schemas.microsoft.com/office/powerpoint/2010/main" val="3080799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BLESerial on Nano 33 BLE</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40</a:t>
            </a:fld>
            <a:endParaRPr lang="ko-KR" altLang="en-US"/>
          </a:p>
        </p:txBody>
      </p:sp>
      <p:pic>
        <p:nvPicPr>
          <p:cNvPr id="6" name="Picture 5">
            <a:extLst>
              <a:ext uri="{FF2B5EF4-FFF2-40B4-BE49-F238E27FC236}">
                <a16:creationId xmlns:a16="http://schemas.microsoft.com/office/drawing/2014/main" id="{673124C5-5694-FA95-E22C-2F1E5C7B79BC}"/>
              </a:ext>
            </a:extLst>
          </p:cNvPr>
          <p:cNvPicPr>
            <a:picLocks noChangeAspect="1"/>
          </p:cNvPicPr>
          <p:nvPr/>
        </p:nvPicPr>
        <p:blipFill>
          <a:blip r:embed="rId2"/>
          <a:stretch>
            <a:fillRect/>
          </a:stretch>
        </p:blipFill>
        <p:spPr>
          <a:xfrm>
            <a:off x="1770574" y="1868519"/>
            <a:ext cx="5602852" cy="4761186"/>
          </a:xfrm>
          <a:prstGeom prst="rect">
            <a:avLst/>
          </a:prstGeom>
        </p:spPr>
      </p:pic>
    </p:spTree>
    <p:extLst>
      <p:ext uri="{BB962C8B-B14F-4D97-AF65-F5344CB8AC3E}">
        <p14:creationId xmlns:p14="http://schemas.microsoft.com/office/powerpoint/2010/main" val="2116025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BLESerial on Nano 33 BLE</a:t>
            </a:r>
          </a:p>
          <a:p>
            <a:pPr lvl="1" latinLnBrk="0"/>
            <a:r>
              <a:rPr lang="en-US" b="0" dirty="0"/>
              <a:t>Install the </a:t>
            </a:r>
            <a:r>
              <a:rPr lang="en-US" b="0" dirty="0" err="1"/>
              <a:t>HardwareBLESerial</a:t>
            </a:r>
            <a:r>
              <a:rPr lang="en-US" b="0" dirty="0"/>
              <a:t> library</a:t>
            </a:r>
          </a:p>
          <a:p>
            <a:pPr lvl="1" latinLnBrk="0"/>
            <a:r>
              <a:rPr lang="en-US" b="0" dirty="0"/>
              <a:t>Upload the code to Nano 33 BLE</a:t>
            </a:r>
          </a:p>
          <a:p>
            <a:pPr lvl="2" latinLnBrk="0"/>
            <a:r>
              <a:rPr lang="en-US" b="0" dirty="0"/>
              <a:t>Modify “IE5995” to something else before uploading, to prevent conflicts</a:t>
            </a:r>
          </a:p>
          <a:p>
            <a:pPr lvl="1" latinLnBrk="0"/>
            <a:r>
              <a:rPr lang="en-US" b="0" dirty="0"/>
              <a:t>Download the phone app “</a:t>
            </a:r>
            <a:r>
              <a:rPr lang="en-US" b="0" dirty="0" err="1"/>
              <a:t>Bluefruit</a:t>
            </a:r>
            <a:r>
              <a:rPr lang="en-US" b="0" dirty="0"/>
              <a:t> Connect”</a:t>
            </a:r>
          </a:p>
          <a:p>
            <a:pPr lvl="2" latinLnBrk="0"/>
            <a:r>
              <a:rPr lang="en-US" b="0" dirty="0"/>
              <a:t>Via App Store or Google Play</a:t>
            </a:r>
          </a:p>
          <a:p>
            <a:pPr lvl="1" latinLnBrk="0"/>
            <a:r>
              <a:rPr lang="en-US" b="0" dirty="0"/>
              <a:t>Connect to the device via </a:t>
            </a:r>
            <a:r>
              <a:rPr lang="en-US" b="0" dirty="0" err="1"/>
              <a:t>Bluefruit</a:t>
            </a:r>
            <a:r>
              <a:rPr lang="en-US" b="0" dirty="0"/>
              <a:t> Connect</a:t>
            </a:r>
          </a:p>
          <a:p>
            <a:pPr lvl="1" latinLnBrk="0"/>
            <a:r>
              <a:rPr lang="en-US" b="0" dirty="0"/>
              <a:t>Open UART in </a:t>
            </a:r>
            <a:r>
              <a:rPr lang="en-US" b="0" dirty="0" err="1"/>
              <a:t>Bluefruit</a:t>
            </a:r>
            <a:r>
              <a:rPr lang="en-US" b="0" dirty="0"/>
              <a:t> Connect</a:t>
            </a:r>
          </a:p>
          <a:p>
            <a:pPr lvl="1" latinLnBrk="0"/>
            <a:r>
              <a:rPr lang="en-US" b="0" dirty="0"/>
              <a:t>Open Serial Monitor of the PC that’s connected to Nano 33 BLE</a:t>
            </a:r>
          </a:p>
          <a:p>
            <a:pPr lvl="1" latinLnBrk="0"/>
            <a:r>
              <a:rPr lang="en-US" b="0" dirty="0"/>
              <a:t>You can exchange text messages between the Serial Monitor on PC and the UART console in </a:t>
            </a:r>
            <a:r>
              <a:rPr lang="en-US" b="0" dirty="0" err="1"/>
              <a:t>Bluefruit</a:t>
            </a:r>
            <a:r>
              <a:rPr lang="en-US" b="0" dirty="0"/>
              <a:t> Connect on the cellphone</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41</a:t>
            </a:fld>
            <a:endParaRPr lang="ko-KR" altLang="en-US"/>
          </a:p>
        </p:txBody>
      </p:sp>
    </p:spTree>
    <p:extLst>
      <p:ext uri="{BB962C8B-B14F-4D97-AF65-F5344CB8AC3E}">
        <p14:creationId xmlns:p14="http://schemas.microsoft.com/office/powerpoint/2010/main" val="3899602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BLESerial on Nano 33 BLE</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42</a:t>
            </a:fld>
            <a:endParaRPr lang="ko-KR" altLang="en-US"/>
          </a:p>
        </p:txBody>
      </p:sp>
      <p:pic>
        <p:nvPicPr>
          <p:cNvPr id="7" name="Picture 6">
            <a:extLst>
              <a:ext uri="{FF2B5EF4-FFF2-40B4-BE49-F238E27FC236}">
                <a16:creationId xmlns:a16="http://schemas.microsoft.com/office/drawing/2014/main" id="{B6149979-3090-A19B-D47E-5C68FD7B25F6}"/>
              </a:ext>
            </a:extLst>
          </p:cNvPr>
          <p:cNvPicPr>
            <a:picLocks noChangeAspect="1"/>
          </p:cNvPicPr>
          <p:nvPr/>
        </p:nvPicPr>
        <p:blipFill>
          <a:blip r:embed="rId2"/>
          <a:stretch>
            <a:fillRect/>
          </a:stretch>
        </p:blipFill>
        <p:spPr>
          <a:xfrm>
            <a:off x="8011" y="1820886"/>
            <a:ext cx="9144000" cy="4195330"/>
          </a:xfrm>
          <a:prstGeom prst="rect">
            <a:avLst/>
          </a:prstGeom>
        </p:spPr>
      </p:pic>
    </p:spTree>
    <p:extLst>
      <p:ext uri="{BB962C8B-B14F-4D97-AF65-F5344CB8AC3E}">
        <p14:creationId xmlns:p14="http://schemas.microsoft.com/office/powerpoint/2010/main" val="3312284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Interrupts</a:t>
            </a:r>
          </a:p>
          <a:p>
            <a:pPr lvl="1" latinLnBrk="0"/>
            <a:r>
              <a:rPr lang="en-US" b="0" dirty="0"/>
              <a:t>Interrupts allow microcontrollers to respond to events without having to repeatedly poll to see if the event has occurred</a:t>
            </a:r>
          </a:p>
          <a:p>
            <a:pPr lvl="1" latinLnBrk="0"/>
            <a:r>
              <a:rPr lang="en-US" b="0" dirty="0"/>
              <a:t>Interrupts can be triggered by a Pin or by a Timer</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43</a:t>
            </a:fld>
            <a:endParaRPr lang="ko-KR" altLang="en-US"/>
          </a:p>
        </p:txBody>
      </p:sp>
      <p:pic>
        <p:nvPicPr>
          <p:cNvPr id="6" name="Picture 5">
            <a:extLst>
              <a:ext uri="{FF2B5EF4-FFF2-40B4-BE49-F238E27FC236}">
                <a16:creationId xmlns:a16="http://schemas.microsoft.com/office/drawing/2014/main" id="{B53888C7-2C00-3F91-5382-FBA52003C933}"/>
              </a:ext>
            </a:extLst>
          </p:cNvPr>
          <p:cNvPicPr>
            <a:picLocks noChangeAspect="1"/>
          </p:cNvPicPr>
          <p:nvPr/>
        </p:nvPicPr>
        <p:blipFill>
          <a:blip r:embed="rId2"/>
          <a:stretch>
            <a:fillRect/>
          </a:stretch>
        </p:blipFill>
        <p:spPr>
          <a:xfrm>
            <a:off x="0" y="3217803"/>
            <a:ext cx="9144000" cy="2007394"/>
          </a:xfrm>
          <a:prstGeom prst="rect">
            <a:avLst/>
          </a:prstGeom>
        </p:spPr>
      </p:pic>
    </p:spTree>
    <p:extLst>
      <p:ext uri="{BB962C8B-B14F-4D97-AF65-F5344CB8AC3E}">
        <p14:creationId xmlns:p14="http://schemas.microsoft.com/office/powerpoint/2010/main" val="551857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Interrupts</a:t>
            </a:r>
          </a:p>
          <a:p>
            <a:pPr lvl="1" latinLnBrk="0"/>
            <a:r>
              <a:rPr lang="en-US" b="0" dirty="0"/>
              <a:t>Interrupt Handling Process</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44</a:t>
            </a:fld>
            <a:endParaRPr lang="ko-KR" altLang="en-US"/>
          </a:p>
        </p:txBody>
      </p:sp>
      <p:pic>
        <p:nvPicPr>
          <p:cNvPr id="7" name="Picture 6">
            <a:extLst>
              <a:ext uri="{FF2B5EF4-FFF2-40B4-BE49-F238E27FC236}">
                <a16:creationId xmlns:a16="http://schemas.microsoft.com/office/drawing/2014/main" id="{141E054B-1573-0FEB-669E-AE2C369A5240}"/>
              </a:ext>
            </a:extLst>
          </p:cNvPr>
          <p:cNvPicPr>
            <a:picLocks noChangeAspect="1"/>
          </p:cNvPicPr>
          <p:nvPr/>
        </p:nvPicPr>
        <p:blipFill>
          <a:blip r:embed="rId2"/>
          <a:stretch>
            <a:fillRect/>
          </a:stretch>
        </p:blipFill>
        <p:spPr>
          <a:xfrm>
            <a:off x="1216645" y="2157050"/>
            <a:ext cx="6710710" cy="4476306"/>
          </a:xfrm>
          <a:prstGeom prst="rect">
            <a:avLst/>
          </a:prstGeom>
        </p:spPr>
      </p:pic>
    </p:spTree>
    <p:extLst>
      <p:ext uri="{BB962C8B-B14F-4D97-AF65-F5344CB8AC3E}">
        <p14:creationId xmlns:p14="http://schemas.microsoft.com/office/powerpoint/2010/main" val="1196300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Interrupts</a:t>
            </a:r>
          </a:p>
          <a:p>
            <a:pPr lvl="1" latinLnBrk="0"/>
            <a:r>
              <a:rPr lang="en-US" b="0" dirty="0"/>
              <a:t>Example</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45</a:t>
            </a:fld>
            <a:endParaRPr lang="ko-KR" altLang="en-US"/>
          </a:p>
        </p:txBody>
      </p:sp>
      <p:pic>
        <p:nvPicPr>
          <p:cNvPr id="6" name="Picture 5">
            <a:extLst>
              <a:ext uri="{FF2B5EF4-FFF2-40B4-BE49-F238E27FC236}">
                <a16:creationId xmlns:a16="http://schemas.microsoft.com/office/drawing/2014/main" id="{E666292C-296B-8A95-76A4-1B2ADB6D7C9C}"/>
              </a:ext>
            </a:extLst>
          </p:cNvPr>
          <p:cNvPicPr>
            <a:picLocks noChangeAspect="1"/>
          </p:cNvPicPr>
          <p:nvPr/>
        </p:nvPicPr>
        <p:blipFill>
          <a:blip r:embed="rId2"/>
          <a:stretch>
            <a:fillRect/>
          </a:stretch>
        </p:blipFill>
        <p:spPr>
          <a:xfrm>
            <a:off x="663001" y="2204864"/>
            <a:ext cx="7890006" cy="4068452"/>
          </a:xfrm>
          <a:prstGeom prst="rect">
            <a:avLst/>
          </a:prstGeom>
        </p:spPr>
      </p:pic>
    </p:spTree>
    <p:extLst>
      <p:ext uri="{BB962C8B-B14F-4D97-AF65-F5344CB8AC3E}">
        <p14:creationId xmlns:p14="http://schemas.microsoft.com/office/powerpoint/2010/main" val="2832261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Interrupts</a:t>
            </a:r>
          </a:p>
          <a:p>
            <a:pPr lvl="1" latinLnBrk="0"/>
            <a:r>
              <a:rPr lang="en-US" b="0" dirty="0"/>
              <a:t>Pins available for interrupts</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46</a:t>
            </a:fld>
            <a:endParaRPr lang="ko-KR" altLang="en-US"/>
          </a:p>
        </p:txBody>
      </p:sp>
      <p:pic>
        <p:nvPicPr>
          <p:cNvPr id="7" name="Picture 6">
            <a:extLst>
              <a:ext uri="{FF2B5EF4-FFF2-40B4-BE49-F238E27FC236}">
                <a16:creationId xmlns:a16="http://schemas.microsoft.com/office/drawing/2014/main" id="{A20C62CF-AA8A-6CA0-E615-6E37637BE412}"/>
              </a:ext>
            </a:extLst>
          </p:cNvPr>
          <p:cNvPicPr>
            <a:picLocks noChangeAspect="1"/>
          </p:cNvPicPr>
          <p:nvPr/>
        </p:nvPicPr>
        <p:blipFill>
          <a:blip r:embed="rId2"/>
          <a:stretch>
            <a:fillRect/>
          </a:stretch>
        </p:blipFill>
        <p:spPr>
          <a:xfrm>
            <a:off x="520790" y="2175267"/>
            <a:ext cx="8174427" cy="4404083"/>
          </a:xfrm>
          <a:prstGeom prst="rect">
            <a:avLst/>
          </a:prstGeom>
        </p:spPr>
      </p:pic>
    </p:spTree>
    <p:extLst>
      <p:ext uri="{BB962C8B-B14F-4D97-AF65-F5344CB8AC3E}">
        <p14:creationId xmlns:p14="http://schemas.microsoft.com/office/powerpoint/2010/main" val="3894917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Arduino code optimization for speed</a:t>
            </a:r>
          </a:p>
          <a:p>
            <a:pPr lvl="1" latinLnBrk="0"/>
            <a:r>
              <a:rPr lang="en-US" b="0" dirty="0"/>
              <a:t>Avoid using float</a:t>
            </a:r>
          </a:p>
          <a:p>
            <a:pPr lvl="2" latinLnBrk="0"/>
            <a:r>
              <a:rPr lang="en-US" b="0" dirty="0"/>
              <a:t>Floating point arithmetic is slow on hardware that does not support it</a:t>
            </a:r>
          </a:p>
          <a:p>
            <a:pPr lvl="2" latinLnBrk="0"/>
            <a:r>
              <a:rPr lang="en-US" b="0" dirty="0"/>
              <a:t>Use long instead, which can retain more digits of precision, and faster</a:t>
            </a:r>
          </a:p>
          <a:p>
            <a:pPr lvl="1" latinLnBrk="0"/>
            <a:r>
              <a:rPr lang="en-US" b="0" dirty="0"/>
              <a:t>Lookup rather than calculate</a:t>
            </a:r>
          </a:p>
          <a:p>
            <a:pPr lvl="1" latinLnBrk="0"/>
            <a:r>
              <a:rPr lang="en-US" b="0" dirty="0"/>
              <a:t>Use const byte instead of int for small constants such as Pin names</a:t>
            </a:r>
          </a:p>
          <a:p>
            <a:pPr lvl="1" latinLnBrk="0"/>
            <a:r>
              <a:rPr lang="en-US" b="0" dirty="0"/>
              <a:t>Move looping code into the setup function</a:t>
            </a:r>
          </a:p>
          <a:p>
            <a:pPr lvl="2" latinLnBrk="0"/>
            <a:r>
              <a:rPr lang="en-US" b="0" dirty="0"/>
              <a:t>The loop() function checks for Serial communication which takes time</a:t>
            </a:r>
          </a:p>
          <a:p>
            <a:pPr lvl="1" latinLnBrk="0"/>
            <a:r>
              <a:rPr lang="en-US" b="0" dirty="0"/>
              <a:t>Speeding up Digital IO</a:t>
            </a:r>
          </a:p>
          <a:p>
            <a:pPr lvl="2" latinLnBrk="0"/>
            <a:r>
              <a:rPr lang="en-US" b="0" dirty="0"/>
              <a:t>Directly manipulate the pin bit in the port register</a:t>
            </a:r>
          </a:p>
          <a:p>
            <a:pPr lvl="1" latinLnBrk="0"/>
            <a:r>
              <a:rPr lang="en-US" b="0" dirty="0"/>
              <a:t>Speeding up Analog Inputs</a:t>
            </a:r>
          </a:p>
          <a:p>
            <a:pPr lvl="2" latinLnBrk="0"/>
            <a:r>
              <a:rPr lang="en-US" b="0" dirty="0"/>
              <a:t>Reducing the </a:t>
            </a:r>
            <a:r>
              <a:rPr lang="en-US" b="0" dirty="0" err="1"/>
              <a:t>prescaler</a:t>
            </a:r>
            <a:r>
              <a:rPr lang="en-US" b="0" dirty="0"/>
              <a:t> of the Timer that triggers ADC conversions</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47</a:t>
            </a:fld>
            <a:endParaRPr lang="ko-KR" altLang="en-US"/>
          </a:p>
        </p:txBody>
      </p:sp>
    </p:spTree>
    <p:extLst>
      <p:ext uri="{BB962C8B-B14F-4D97-AF65-F5344CB8AC3E}">
        <p14:creationId xmlns:p14="http://schemas.microsoft.com/office/powerpoint/2010/main" val="4209062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Arduino code optimization for speed</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48</a:t>
            </a:fld>
            <a:endParaRPr lang="ko-KR" altLang="en-US"/>
          </a:p>
        </p:txBody>
      </p:sp>
      <p:pic>
        <p:nvPicPr>
          <p:cNvPr id="6" name="Picture 5">
            <a:extLst>
              <a:ext uri="{FF2B5EF4-FFF2-40B4-BE49-F238E27FC236}">
                <a16:creationId xmlns:a16="http://schemas.microsoft.com/office/drawing/2014/main" id="{EC494973-7B0E-E768-FC59-B26C997D137E}"/>
              </a:ext>
            </a:extLst>
          </p:cNvPr>
          <p:cNvPicPr>
            <a:picLocks noChangeAspect="1"/>
          </p:cNvPicPr>
          <p:nvPr/>
        </p:nvPicPr>
        <p:blipFill>
          <a:blip r:embed="rId2"/>
          <a:stretch>
            <a:fillRect/>
          </a:stretch>
        </p:blipFill>
        <p:spPr>
          <a:xfrm>
            <a:off x="215516" y="1844824"/>
            <a:ext cx="3869876" cy="4905164"/>
          </a:xfrm>
          <a:prstGeom prst="rect">
            <a:avLst/>
          </a:prstGeom>
        </p:spPr>
      </p:pic>
      <p:pic>
        <p:nvPicPr>
          <p:cNvPr id="8" name="Picture 7">
            <a:extLst>
              <a:ext uri="{FF2B5EF4-FFF2-40B4-BE49-F238E27FC236}">
                <a16:creationId xmlns:a16="http://schemas.microsoft.com/office/drawing/2014/main" id="{030839AB-7AB1-95C5-6C3B-5EFF4C0DBBB2}"/>
              </a:ext>
            </a:extLst>
          </p:cNvPr>
          <p:cNvPicPr>
            <a:picLocks noChangeAspect="1"/>
          </p:cNvPicPr>
          <p:nvPr/>
        </p:nvPicPr>
        <p:blipFill>
          <a:blip r:embed="rId3"/>
          <a:stretch>
            <a:fillRect/>
          </a:stretch>
        </p:blipFill>
        <p:spPr>
          <a:xfrm>
            <a:off x="4846445" y="1810794"/>
            <a:ext cx="4046035" cy="4905164"/>
          </a:xfrm>
          <a:prstGeom prst="rect">
            <a:avLst/>
          </a:prstGeom>
        </p:spPr>
      </p:pic>
    </p:spTree>
    <p:extLst>
      <p:ext uri="{BB962C8B-B14F-4D97-AF65-F5344CB8AC3E}">
        <p14:creationId xmlns:p14="http://schemas.microsoft.com/office/powerpoint/2010/main" val="3380206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Minimize power usage</a:t>
            </a:r>
          </a:p>
          <a:p>
            <a:pPr lvl="1" latinLnBrk="0"/>
            <a:r>
              <a:rPr lang="en-US" b="0" dirty="0"/>
              <a:t>If the product is battery operated, reducing power usage is important</a:t>
            </a:r>
          </a:p>
          <a:p>
            <a:pPr lvl="1" latinLnBrk="0"/>
            <a:r>
              <a:rPr lang="en-US" b="0" dirty="0"/>
              <a:t>Ways to reduce power consumption</a:t>
            </a:r>
          </a:p>
          <a:p>
            <a:pPr lvl="2" latinLnBrk="0"/>
            <a:r>
              <a:rPr lang="en-US" b="0" dirty="0"/>
              <a:t>Put the microcontroller in sleep when it is not doing anything</a:t>
            </a:r>
          </a:p>
          <a:p>
            <a:pPr lvl="2" latinLnBrk="0"/>
            <a:r>
              <a:rPr lang="en-US" b="0" dirty="0"/>
              <a:t>Turn off (disable) unused peripherals</a:t>
            </a:r>
          </a:p>
          <a:p>
            <a:pPr lvl="2" latinLnBrk="0"/>
            <a:r>
              <a:rPr lang="en-US" b="0" dirty="0"/>
              <a:t>Use lowest clock frequency sufficient</a:t>
            </a:r>
          </a:p>
          <a:p>
            <a:pPr lvl="2" latinLnBrk="0"/>
            <a:r>
              <a:rPr lang="en-US" b="0" dirty="0"/>
              <a:t>Use lower input voltage if allowable</a:t>
            </a:r>
          </a:p>
          <a:p>
            <a:pPr lvl="2" latinLnBrk="0"/>
            <a:r>
              <a:rPr lang="en-US" b="0" dirty="0"/>
              <a:t>Provide power to sensor only when taking a reading</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49</a:t>
            </a:fld>
            <a:endParaRPr lang="ko-KR" altLang="en-US"/>
          </a:p>
        </p:txBody>
      </p:sp>
    </p:spTree>
    <p:extLst>
      <p:ext uri="{BB962C8B-B14F-4D97-AF65-F5344CB8AC3E}">
        <p14:creationId xmlns:p14="http://schemas.microsoft.com/office/powerpoint/2010/main" val="231313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fontScale="92500" lnSpcReduction="20000"/>
          </a:bodyPr>
          <a:lstStyle/>
          <a:p>
            <a:pPr latinLnBrk="0"/>
            <a:r>
              <a:rPr lang="it-IT" b="0" dirty="0"/>
              <a:t>Interfacing with Arduino</a:t>
            </a:r>
            <a:endParaRPr lang="en-US" b="0" dirty="0"/>
          </a:p>
          <a:p>
            <a:pPr lvl="1" latinLnBrk="0"/>
            <a:r>
              <a:rPr lang="en-US" b="0" dirty="0"/>
              <a:t>Temperature sensor</a:t>
            </a:r>
          </a:p>
          <a:p>
            <a:pPr lvl="1" latinLnBrk="0"/>
            <a:r>
              <a:rPr lang="en-US" b="0" dirty="0"/>
              <a:t>Pressure sensor</a:t>
            </a:r>
          </a:p>
          <a:p>
            <a:pPr lvl="1" latinLnBrk="0"/>
            <a:r>
              <a:rPr lang="en-US" b="0" dirty="0"/>
              <a:t>Switches</a:t>
            </a:r>
          </a:p>
          <a:p>
            <a:pPr lvl="1" latinLnBrk="0"/>
            <a:r>
              <a:rPr lang="en-US" b="0" dirty="0"/>
              <a:t>Variable resistor</a:t>
            </a:r>
          </a:p>
          <a:p>
            <a:pPr lvl="1" latinLnBrk="0"/>
            <a:r>
              <a:rPr lang="en-US" b="0" dirty="0"/>
              <a:t>Range finder</a:t>
            </a:r>
          </a:p>
          <a:p>
            <a:pPr lvl="1" latinLnBrk="0"/>
            <a:r>
              <a:rPr lang="en-US" b="0" dirty="0"/>
              <a:t>PIR (person</a:t>
            </a:r>
          </a:p>
          <a:p>
            <a:pPr lvl="1" latinLnBrk="0"/>
            <a:r>
              <a:rPr lang="en-US" b="0" dirty="0"/>
              <a:t>in room) sensor</a:t>
            </a:r>
          </a:p>
          <a:p>
            <a:pPr lvl="1" latinLnBrk="0"/>
            <a:r>
              <a:rPr lang="en-US" b="0" dirty="0"/>
              <a:t>Relay</a:t>
            </a:r>
          </a:p>
          <a:p>
            <a:pPr lvl="1" latinLnBrk="0"/>
            <a:r>
              <a:rPr lang="en-US" b="0" dirty="0"/>
              <a:t>Motor control</a:t>
            </a:r>
          </a:p>
          <a:p>
            <a:pPr lvl="1" latinLnBrk="0"/>
            <a:r>
              <a:rPr lang="en-US" b="0" dirty="0"/>
              <a:t>LED</a:t>
            </a:r>
          </a:p>
          <a:p>
            <a:pPr lvl="1" latinLnBrk="0"/>
            <a:r>
              <a:rPr lang="en-US" b="0" dirty="0"/>
              <a:t>16x2 display</a:t>
            </a:r>
          </a:p>
          <a:p>
            <a:pPr lvl="1" latinLnBrk="0"/>
            <a:r>
              <a:rPr lang="en-US" b="0" dirty="0"/>
              <a:t>Graphic display</a:t>
            </a:r>
          </a:p>
          <a:p>
            <a:pPr lvl="1" latinLnBrk="0"/>
            <a:r>
              <a:rPr lang="en-US" b="0" dirty="0"/>
              <a:t>Bluetooth shield</a:t>
            </a:r>
          </a:p>
          <a:p>
            <a:pPr lvl="1" latinLnBrk="0"/>
            <a:r>
              <a:rPr lang="en-US" b="0" dirty="0" err="1"/>
              <a:t>WiFi</a:t>
            </a:r>
            <a:endParaRPr lang="en-US" b="0" dirty="0"/>
          </a:p>
          <a:p>
            <a:pPr lvl="1" latinLnBrk="0"/>
            <a:r>
              <a:rPr lang="en-US" b="0" dirty="0"/>
              <a:t>shield</a:t>
            </a:r>
          </a:p>
          <a:p>
            <a:pPr lvl="1" latinLnBrk="0"/>
            <a:r>
              <a:rPr lang="en-US" b="0" dirty="0"/>
              <a:t>Ethernet shield</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aRDUINO</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5</a:t>
            </a:fld>
            <a:endParaRPr lang="ko-KR" altLang="en-US"/>
          </a:p>
        </p:txBody>
      </p:sp>
      <p:sp>
        <p:nvSpPr>
          <p:cNvPr id="4" name="TextBox 3">
            <a:extLst>
              <a:ext uri="{FF2B5EF4-FFF2-40B4-BE49-F238E27FC236}">
                <a16:creationId xmlns:a16="http://schemas.microsoft.com/office/drawing/2014/main" id="{58F6E4CD-A9E9-FED4-10D7-6D181F0227AD}"/>
              </a:ext>
            </a:extLst>
          </p:cNvPr>
          <p:cNvSpPr txBox="1"/>
          <p:nvPr/>
        </p:nvSpPr>
        <p:spPr>
          <a:xfrm>
            <a:off x="4139952" y="5625244"/>
            <a:ext cx="4854353" cy="646331"/>
          </a:xfrm>
          <a:prstGeom prst="rect">
            <a:avLst/>
          </a:prstGeom>
          <a:noFill/>
        </p:spPr>
        <p:txBody>
          <a:bodyPr wrap="square" rtlCol="0">
            <a:spAutoFit/>
          </a:bodyPr>
          <a:lstStyle/>
          <a:p>
            <a:r>
              <a:rPr lang="en-US" altLang="ko-KR" dirty="0"/>
              <a:t>Arduino Libraries:</a:t>
            </a:r>
          </a:p>
          <a:p>
            <a:r>
              <a:rPr lang="en-US" altLang="ko-KR" u="sng" dirty="0"/>
              <a:t>https://www.arduinolibraries.info/libraries</a:t>
            </a:r>
            <a:endParaRPr lang="ko-KR" altLang="en-US" u="sng" dirty="0"/>
          </a:p>
        </p:txBody>
      </p:sp>
    </p:spTree>
    <p:extLst>
      <p:ext uri="{BB962C8B-B14F-4D97-AF65-F5344CB8AC3E}">
        <p14:creationId xmlns:p14="http://schemas.microsoft.com/office/powerpoint/2010/main" val="3941294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fontScale="92500"/>
          </a:bodyPr>
          <a:lstStyle/>
          <a:p>
            <a:pPr latinLnBrk="0"/>
            <a:r>
              <a:rPr lang="en-US" b="0" dirty="0"/>
              <a:t>Minimize RAM usage</a:t>
            </a:r>
          </a:p>
          <a:p>
            <a:pPr lvl="1" latinLnBrk="0"/>
            <a:r>
              <a:rPr lang="en-US" b="0" dirty="0"/>
              <a:t>Reduce the amount of memory used by data and variables</a:t>
            </a:r>
          </a:p>
          <a:p>
            <a:pPr lvl="2" latinLnBrk="0"/>
            <a:r>
              <a:rPr lang="en-US" b="0" dirty="0"/>
              <a:t>Choose data type based on need, especially for large arrays</a:t>
            </a:r>
          </a:p>
          <a:p>
            <a:pPr lvl="3" latinLnBrk="0"/>
            <a:r>
              <a:rPr lang="en-US" b="0" dirty="0"/>
              <a:t>Int is at least 2 byte, values range in [ 32,768, 32767]</a:t>
            </a:r>
          </a:p>
          <a:p>
            <a:pPr lvl="3" latinLnBrk="0"/>
            <a:r>
              <a:rPr lang="en-US" b="0" dirty="0"/>
              <a:t>If the value range of [0, 255] suffices, use byte , which is 1 byte</a:t>
            </a:r>
          </a:p>
          <a:p>
            <a:pPr lvl="2" latinLnBrk="0"/>
            <a:r>
              <a:rPr lang="en-US" b="0" dirty="0"/>
              <a:t>Store string constants in Flash Memory</a:t>
            </a:r>
          </a:p>
          <a:p>
            <a:pPr lvl="3" latinLnBrk="0"/>
            <a:r>
              <a:rPr lang="en-US" b="0" dirty="0" err="1"/>
              <a:t>Serial.println</a:t>
            </a:r>
            <a:r>
              <a:rPr lang="en-US" b="0" dirty="0"/>
              <a:t>(“Some message to print”); // </a:t>
            </a:r>
            <a:r>
              <a:rPr lang="en-US" sz="1300" b="0" dirty="0"/>
              <a:t>Stored both in flash memory and in RAM</a:t>
            </a:r>
            <a:endParaRPr lang="en-US" b="0" dirty="0"/>
          </a:p>
          <a:p>
            <a:pPr lvl="3" latinLnBrk="0"/>
            <a:r>
              <a:rPr lang="en-US" b="0" dirty="0" err="1"/>
              <a:t>Serial.println</a:t>
            </a:r>
            <a:r>
              <a:rPr lang="en-US" b="0" dirty="0"/>
              <a:t>(F (“Some message to print”)); // </a:t>
            </a:r>
            <a:r>
              <a:rPr lang="en-US" sz="1300" b="0" dirty="0"/>
              <a:t>Fetched from flash memory, no RAM use</a:t>
            </a:r>
          </a:p>
          <a:p>
            <a:pPr lvl="2" latinLnBrk="0"/>
            <a:r>
              <a:rPr lang="en-US" b="0" dirty="0"/>
              <a:t>Use PROGMEM directive to store constant arrays in Flash</a:t>
            </a:r>
          </a:p>
          <a:p>
            <a:pPr lvl="3" latinLnBrk="0"/>
            <a:r>
              <a:rPr lang="en-US" b="0" dirty="0"/>
              <a:t>#include &lt;</a:t>
            </a:r>
            <a:r>
              <a:rPr lang="en-US" b="0" dirty="0" err="1"/>
              <a:t>avr</a:t>
            </a:r>
            <a:r>
              <a:rPr lang="en-US" b="0" dirty="0"/>
              <a:t>/</a:t>
            </a:r>
            <a:r>
              <a:rPr lang="en-US" b="0" dirty="0" err="1"/>
              <a:t>pgmspace.h</a:t>
            </a:r>
            <a:r>
              <a:rPr lang="en-US" b="0" dirty="0"/>
              <a:t>&gt;</a:t>
            </a:r>
          </a:p>
          <a:p>
            <a:pPr lvl="2" latinLnBrk="0"/>
            <a:r>
              <a:rPr lang="en-US" b="0" dirty="0"/>
              <a:t>Use const if the variable value do not change while the sketch is running</a:t>
            </a:r>
          </a:p>
          <a:p>
            <a:pPr lvl="3" latinLnBrk="0"/>
            <a:r>
              <a:rPr lang="en-US" b="0" dirty="0"/>
              <a:t>“const int v = 5000;” uses less memory than “int v = 5000;” and runs faster when v is used in computation</a:t>
            </a:r>
          </a:p>
          <a:p>
            <a:pPr lvl="2" latinLnBrk="0"/>
            <a:r>
              <a:rPr lang="en-US" b="0" dirty="0"/>
              <a:t>Bypass the bootloader</a:t>
            </a:r>
          </a:p>
          <a:p>
            <a:pPr lvl="3" latinLnBrk="0"/>
            <a:r>
              <a:rPr lang="en-US" b="0" dirty="0"/>
              <a:t>The Nano 33 BLE bootloader takes 35 KB of Flash Memory</a:t>
            </a:r>
          </a:p>
          <a:p>
            <a:pPr lvl="3" latinLnBrk="0"/>
            <a:r>
              <a:rPr lang="en-US" b="0" dirty="0"/>
              <a:t>There is a way to program the chip without using a bootloader, thus saving RAM and reducing start-up time</a:t>
            </a:r>
          </a:p>
          <a:p>
            <a:pPr lvl="2" latinLnBrk="0"/>
            <a:r>
              <a:rPr lang="en-US" b="0" dirty="0"/>
              <a:t>Length of variable names does not help save memory</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50</a:t>
            </a:fld>
            <a:endParaRPr lang="ko-KR" altLang="en-US"/>
          </a:p>
        </p:txBody>
      </p:sp>
    </p:spTree>
    <p:extLst>
      <p:ext uri="{BB962C8B-B14F-4D97-AF65-F5344CB8AC3E}">
        <p14:creationId xmlns:p14="http://schemas.microsoft.com/office/powerpoint/2010/main" val="4231198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Integrated sensors on Nano 33 BLE Sense</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51</a:t>
            </a:fld>
            <a:endParaRPr lang="ko-KR" altLang="en-US"/>
          </a:p>
        </p:txBody>
      </p:sp>
      <p:pic>
        <p:nvPicPr>
          <p:cNvPr id="6" name="Picture 5">
            <a:extLst>
              <a:ext uri="{FF2B5EF4-FFF2-40B4-BE49-F238E27FC236}">
                <a16:creationId xmlns:a16="http://schemas.microsoft.com/office/drawing/2014/main" id="{2B47BA95-C3FC-5B1B-3C80-4EA71201CBBA}"/>
              </a:ext>
            </a:extLst>
          </p:cNvPr>
          <p:cNvPicPr>
            <a:picLocks noChangeAspect="1"/>
          </p:cNvPicPr>
          <p:nvPr/>
        </p:nvPicPr>
        <p:blipFill>
          <a:blip r:embed="rId2"/>
          <a:stretch>
            <a:fillRect/>
          </a:stretch>
        </p:blipFill>
        <p:spPr>
          <a:xfrm>
            <a:off x="0" y="2091179"/>
            <a:ext cx="9144000" cy="4433455"/>
          </a:xfrm>
          <a:prstGeom prst="rect">
            <a:avLst/>
          </a:prstGeom>
        </p:spPr>
      </p:pic>
    </p:spTree>
    <p:extLst>
      <p:ext uri="{BB962C8B-B14F-4D97-AF65-F5344CB8AC3E}">
        <p14:creationId xmlns:p14="http://schemas.microsoft.com/office/powerpoint/2010/main" val="3812009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Integrated sensors on Nano 33 BLE Sense</a:t>
            </a:r>
          </a:p>
          <a:p>
            <a:pPr lvl="1" latinLnBrk="0"/>
            <a:r>
              <a:rPr lang="en-US" b="0" dirty="0"/>
              <a:t>LSM9DS1</a:t>
            </a:r>
          </a:p>
          <a:p>
            <a:pPr lvl="2" latinLnBrk="0"/>
            <a:r>
              <a:rPr lang="en-US" b="0" dirty="0"/>
              <a:t>The LSM9DS1 inertial measurement unit (IMU)</a:t>
            </a:r>
          </a:p>
          <a:p>
            <a:pPr lvl="3" latinLnBrk="0"/>
            <a:r>
              <a:rPr lang="en-US" b="0" dirty="0"/>
              <a:t>accelerometer</a:t>
            </a:r>
          </a:p>
          <a:p>
            <a:pPr lvl="3" latinLnBrk="0"/>
            <a:r>
              <a:rPr lang="en-US" b="0" dirty="0"/>
              <a:t>gyroscope</a:t>
            </a:r>
          </a:p>
          <a:p>
            <a:pPr lvl="3" latinLnBrk="0"/>
            <a:r>
              <a:rPr lang="en-US" b="0" dirty="0"/>
              <a:t>magnetometer</a:t>
            </a:r>
          </a:p>
          <a:p>
            <a:pPr lvl="2" latinLnBrk="0"/>
            <a:r>
              <a:rPr lang="en-US" b="0" dirty="0"/>
              <a:t>Useful for detecting orientation, motion or vibrations</a:t>
            </a:r>
          </a:p>
          <a:p>
            <a:pPr lvl="2" latinLnBrk="0"/>
            <a:r>
              <a:rPr lang="en-US" b="0" dirty="0"/>
              <a:t>Datasheet: </a:t>
            </a:r>
            <a:r>
              <a:rPr lang="en-US" sz="1600" b="0" dirty="0"/>
              <a:t>https://content.arduino.cc/assets/Nano_BLE_Sense_lsm9ds1.pdf</a:t>
            </a:r>
          </a:p>
          <a:p>
            <a:pPr lvl="2" latinLnBrk="0"/>
            <a:r>
              <a:rPr lang="en-US" b="0" dirty="0"/>
              <a:t>Library “Arduino_LSM9DS1”</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52</a:t>
            </a:fld>
            <a:endParaRPr lang="ko-KR" altLang="en-US"/>
          </a:p>
        </p:txBody>
      </p:sp>
      <p:pic>
        <p:nvPicPr>
          <p:cNvPr id="7" name="Picture 6">
            <a:extLst>
              <a:ext uri="{FF2B5EF4-FFF2-40B4-BE49-F238E27FC236}">
                <a16:creationId xmlns:a16="http://schemas.microsoft.com/office/drawing/2014/main" id="{0B0A2EC6-919D-FAD5-6C89-D65C30A9018E}"/>
              </a:ext>
            </a:extLst>
          </p:cNvPr>
          <p:cNvPicPr>
            <a:picLocks noChangeAspect="1"/>
          </p:cNvPicPr>
          <p:nvPr/>
        </p:nvPicPr>
        <p:blipFill>
          <a:blip r:embed="rId2"/>
          <a:stretch>
            <a:fillRect/>
          </a:stretch>
        </p:blipFill>
        <p:spPr>
          <a:xfrm>
            <a:off x="59938" y="4269372"/>
            <a:ext cx="3330666" cy="2309978"/>
          </a:xfrm>
          <a:prstGeom prst="rect">
            <a:avLst/>
          </a:prstGeom>
        </p:spPr>
      </p:pic>
      <p:pic>
        <p:nvPicPr>
          <p:cNvPr id="9" name="Picture 8">
            <a:extLst>
              <a:ext uri="{FF2B5EF4-FFF2-40B4-BE49-F238E27FC236}">
                <a16:creationId xmlns:a16="http://schemas.microsoft.com/office/drawing/2014/main" id="{CB67FE00-1D66-218D-C672-328B6DB4A8D4}"/>
              </a:ext>
            </a:extLst>
          </p:cNvPr>
          <p:cNvPicPr>
            <a:picLocks noChangeAspect="1"/>
          </p:cNvPicPr>
          <p:nvPr/>
        </p:nvPicPr>
        <p:blipFill>
          <a:blip r:embed="rId3"/>
          <a:stretch>
            <a:fillRect/>
          </a:stretch>
        </p:blipFill>
        <p:spPr>
          <a:xfrm>
            <a:off x="3743908" y="4871187"/>
            <a:ext cx="5220580" cy="1106348"/>
          </a:xfrm>
          <a:prstGeom prst="rect">
            <a:avLst/>
          </a:prstGeom>
        </p:spPr>
      </p:pic>
    </p:spTree>
    <p:extLst>
      <p:ext uri="{BB962C8B-B14F-4D97-AF65-F5344CB8AC3E}">
        <p14:creationId xmlns:p14="http://schemas.microsoft.com/office/powerpoint/2010/main" val="2549374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Integrated sensors on Nano 33 BLE Sense</a:t>
            </a:r>
          </a:p>
          <a:p>
            <a:pPr lvl="1" latinLnBrk="0"/>
            <a:r>
              <a:rPr lang="en-US" b="0" dirty="0"/>
              <a:t>LSM9DS1</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53</a:t>
            </a:fld>
            <a:endParaRPr lang="ko-KR" altLang="en-US"/>
          </a:p>
        </p:txBody>
      </p:sp>
      <p:pic>
        <p:nvPicPr>
          <p:cNvPr id="6" name="Picture 5">
            <a:extLst>
              <a:ext uri="{FF2B5EF4-FFF2-40B4-BE49-F238E27FC236}">
                <a16:creationId xmlns:a16="http://schemas.microsoft.com/office/drawing/2014/main" id="{1CF88C07-F8D8-E001-DE01-DAD2552735BB}"/>
              </a:ext>
            </a:extLst>
          </p:cNvPr>
          <p:cNvPicPr>
            <a:picLocks noChangeAspect="1"/>
          </p:cNvPicPr>
          <p:nvPr/>
        </p:nvPicPr>
        <p:blipFill>
          <a:blip r:embed="rId2"/>
          <a:stretch>
            <a:fillRect/>
          </a:stretch>
        </p:blipFill>
        <p:spPr>
          <a:xfrm>
            <a:off x="2231740" y="1833711"/>
            <a:ext cx="5629052" cy="4689503"/>
          </a:xfrm>
          <a:prstGeom prst="rect">
            <a:avLst/>
          </a:prstGeom>
        </p:spPr>
      </p:pic>
    </p:spTree>
    <p:extLst>
      <p:ext uri="{BB962C8B-B14F-4D97-AF65-F5344CB8AC3E}">
        <p14:creationId xmlns:p14="http://schemas.microsoft.com/office/powerpoint/2010/main" val="776098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Interact with sensors on the I2C bus</a:t>
            </a:r>
          </a:p>
          <a:p>
            <a:pPr lvl="1" latinLnBrk="0"/>
            <a:r>
              <a:rPr lang="en-US" b="0" dirty="0"/>
              <a:t>There are ready made libraries to read sensor data from the integrated sensors on the BLE Sense board</a:t>
            </a:r>
          </a:p>
          <a:p>
            <a:pPr lvl="1" latinLnBrk="0"/>
            <a:r>
              <a:rPr lang="en-US" b="0" dirty="0"/>
              <a:t>For the sake of learning, let us implement our own “device driver” to obtain sensor data</a:t>
            </a:r>
          </a:p>
          <a:p>
            <a:pPr lvl="1" latinLnBrk="0"/>
            <a:r>
              <a:rPr lang="en-US" b="0" dirty="0"/>
              <a:t>We will start with the barometric pressure sensor LPS22HB</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54</a:t>
            </a:fld>
            <a:endParaRPr lang="ko-KR" altLang="en-US"/>
          </a:p>
        </p:txBody>
      </p:sp>
    </p:spTree>
    <p:extLst>
      <p:ext uri="{BB962C8B-B14F-4D97-AF65-F5344CB8AC3E}">
        <p14:creationId xmlns:p14="http://schemas.microsoft.com/office/powerpoint/2010/main" val="1875970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Interact with sensors on the I2C bus</a:t>
            </a:r>
          </a:p>
          <a:p>
            <a:pPr lvl="1" latinLnBrk="0"/>
            <a:r>
              <a:rPr lang="en-US" b="0" dirty="0"/>
              <a:t>Write your own device driver for LPS22HB</a:t>
            </a:r>
          </a:p>
          <a:p>
            <a:pPr lvl="2" latinLnBrk="0"/>
            <a:r>
              <a:rPr lang="en-US" b="0" dirty="0"/>
              <a:t>First, find out how LPS22HB is physically connected to the nrf52840 MCU on the BLE Sense Rev2 board</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55</a:t>
            </a:fld>
            <a:endParaRPr lang="ko-KR" altLang="en-US"/>
          </a:p>
        </p:txBody>
      </p:sp>
      <p:pic>
        <p:nvPicPr>
          <p:cNvPr id="6" name="Picture 5">
            <a:extLst>
              <a:ext uri="{FF2B5EF4-FFF2-40B4-BE49-F238E27FC236}">
                <a16:creationId xmlns:a16="http://schemas.microsoft.com/office/drawing/2014/main" id="{A7A929AB-54EB-FDA2-4B15-B1C9F0A2FFF4}"/>
              </a:ext>
            </a:extLst>
          </p:cNvPr>
          <p:cNvPicPr>
            <a:picLocks noChangeAspect="1"/>
          </p:cNvPicPr>
          <p:nvPr/>
        </p:nvPicPr>
        <p:blipFill>
          <a:blip r:embed="rId2"/>
          <a:stretch>
            <a:fillRect/>
          </a:stretch>
        </p:blipFill>
        <p:spPr>
          <a:xfrm>
            <a:off x="504" y="2768004"/>
            <a:ext cx="9144000" cy="3776408"/>
          </a:xfrm>
          <a:prstGeom prst="rect">
            <a:avLst/>
          </a:prstGeom>
        </p:spPr>
      </p:pic>
    </p:spTree>
    <p:extLst>
      <p:ext uri="{BB962C8B-B14F-4D97-AF65-F5344CB8AC3E}">
        <p14:creationId xmlns:p14="http://schemas.microsoft.com/office/powerpoint/2010/main" val="3684028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Interact with sensors on the I2C bus</a:t>
            </a:r>
          </a:p>
          <a:p>
            <a:pPr lvl="1" latinLnBrk="0"/>
            <a:r>
              <a:rPr lang="en-US" b="0" dirty="0"/>
              <a:t>Write your own device driver for LPS22HB</a:t>
            </a:r>
          </a:p>
          <a:p>
            <a:pPr lvl="2" latinLnBrk="0"/>
            <a:r>
              <a:rPr lang="en-US" b="0" dirty="0"/>
              <a:t>Next, find the datasheet of LPS22HB and go to the I2C operation section</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56</a:t>
            </a:fld>
            <a:endParaRPr lang="ko-KR" altLang="en-US"/>
          </a:p>
        </p:txBody>
      </p:sp>
      <p:pic>
        <p:nvPicPr>
          <p:cNvPr id="7" name="Picture 6">
            <a:extLst>
              <a:ext uri="{FF2B5EF4-FFF2-40B4-BE49-F238E27FC236}">
                <a16:creationId xmlns:a16="http://schemas.microsoft.com/office/drawing/2014/main" id="{D7CF144C-C59E-8EB0-AC10-4309EE5525A6}"/>
              </a:ext>
            </a:extLst>
          </p:cNvPr>
          <p:cNvPicPr>
            <a:picLocks noChangeAspect="1"/>
          </p:cNvPicPr>
          <p:nvPr/>
        </p:nvPicPr>
        <p:blipFill>
          <a:blip r:embed="rId2"/>
          <a:stretch>
            <a:fillRect/>
          </a:stretch>
        </p:blipFill>
        <p:spPr>
          <a:xfrm>
            <a:off x="17342" y="2831056"/>
            <a:ext cx="9144000" cy="3405746"/>
          </a:xfrm>
          <a:prstGeom prst="rect">
            <a:avLst/>
          </a:prstGeom>
        </p:spPr>
      </p:pic>
    </p:spTree>
    <p:extLst>
      <p:ext uri="{BB962C8B-B14F-4D97-AF65-F5344CB8AC3E}">
        <p14:creationId xmlns:p14="http://schemas.microsoft.com/office/powerpoint/2010/main" val="1909337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Interact with sensors on the I2C bus</a:t>
            </a:r>
          </a:p>
          <a:p>
            <a:pPr lvl="1" latinLnBrk="0"/>
            <a:r>
              <a:rPr lang="en-US" b="0" dirty="0"/>
              <a:t>Write your own device driver for LPS22HB</a:t>
            </a:r>
          </a:p>
          <a:p>
            <a:pPr lvl="2" latinLnBrk="0"/>
            <a:r>
              <a:rPr lang="en-US" b="0" dirty="0"/>
              <a:t>When we need the sensor to acquire a new reading, we need to set the least significant bit (bit 0) of the CTRL_REG2 register</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57</a:t>
            </a:fld>
            <a:endParaRPr lang="ko-KR" altLang="en-US"/>
          </a:p>
        </p:txBody>
      </p:sp>
      <p:pic>
        <p:nvPicPr>
          <p:cNvPr id="6" name="Picture 5">
            <a:extLst>
              <a:ext uri="{FF2B5EF4-FFF2-40B4-BE49-F238E27FC236}">
                <a16:creationId xmlns:a16="http://schemas.microsoft.com/office/drawing/2014/main" id="{DA46F023-6F8B-5465-EEE1-32749E3C2645}"/>
              </a:ext>
            </a:extLst>
          </p:cNvPr>
          <p:cNvPicPr>
            <a:picLocks noChangeAspect="1"/>
          </p:cNvPicPr>
          <p:nvPr/>
        </p:nvPicPr>
        <p:blipFill>
          <a:blip r:embed="rId2"/>
          <a:stretch>
            <a:fillRect/>
          </a:stretch>
        </p:blipFill>
        <p:spPr>
          <a:xfrm>
            <a:off x="71500" y="2709715"/>
            <a:ext cx="5081029" cy="3995567"/>
          </a:xfrm>
          <a:prstGeom prst="rect">
            <a:avLst/>
          </a:prstGeom>
        </p:spPr>
      </p:pic>
      <p:pic>
        <p:nvPicPr>
          <p:cNvPr id="9" name="Picture 8">
            <a:extLst>
              <a:ext uri="{FF2B5EF4-FFF2-40B4-BE49-F238E27FC236}">
                <a16:creationId xmlns:a16="http://schemas.microsoft.com/office/drawing/2014/main" id="{07E345F5-BE4A-6C9D-E3A5-5B673EE505A6}"/>
              </a:ext>
            </a:extLst>
          </p:cNvPr>
          <p:cNvPicPr>
            <a:picLocks noChangeAspect="1"/>
          </p:cNvPicPr>
          <p:nvPr/>
        </p:nvPicPr>
        <p:blipFill>
          <a:blip r:embed="rId3"/>
          <a:stretch>
            <a:fillRect/>
          </a:stretch>
        </p:blipFill>
        <p:spPr>
          <a:xfrm>
            <a:off x="5246358" y="3789040"/>
            <a:ext cx="3836690" cy="1620551"/>
          </a:xfrm>
          <a:prstGeom prst="rect">
            <a:avLst/>
          </a:prstGeom>
        </p:spPr>
      </p:pic>
    </p:spTree>
    <p:extLst>
      <p:ext uri="{BB962C8B-B14F-4D97-AF65-F5344CB8AC3E}">
        <p14:creationId xmlns:p14="http://schemas.microsoft.com/office/powerpoint/2010/main" val="4272823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Interact with sensors on the I2C bus</a:t>
            </a:r>
          </a:p>
          <a:p>
            <a:pPr lvl="1" latinLnBrk="0"/>
            <a:r>
              <a:rPr lang="en-US" b="0" dirty="0"/>
              <a:t>Write your own device driver for LPS22HB</a:t>
            </a:r>
          </a:p>
          <a:p>
            <a:pPr lvl="2" latinLnBrk="0"/>
            <a:r>
              <a:rPr lang="en-US" b="0" dirty="0"/>
              <a:t>The pressure data is 24 bit; thus we need to read the three 8 bit registers (at addresses 0x28, 0x29 and 0x2A)</a:t>
            </a:r>
          </a:p>
          <a:p>
            <a:pPr lvl="2" latinLnBrk="0"/>
            <a:r>
              <a:rPr lang="en-US" b="0" dirty="0"/>
              <a:t>If IF_ADD_INC bit is set in CTRL_REG2, then register address will be automatically incremented in repeated read of multi byte data</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58</a:t>
            </a:fld>
            <a:endParaRPr lang="ko-KR" altLang="en-US"/>
          </a:p>
        </p:txBody>
      </p:sp>
      <p:pic>
        <p:nvPicPr>
          <p:cNvPr id="7" name="Picture 6">
            <a:extLst>
              <a:ext uri="{FF2B5EF4-FFF2-40B4-BE49-F238E27FC236}">
                <a16:creationId xmlns:a16="http://schemas.microsoft.com/office/drawing/2014/main" id="{AD00B258-75F2-2C9C-1541-FB3E1FBEF65D}"/>
              </a:ext>
            </a:extLst>
          </p:cNvPr>
          <p:cNvPicPr>
            <a:picLocks noChangeAspect="1"/>
          </p:cNvPicPr>
          <p:nvPr/>
        </p:nvPicPr>
        <p:blipFill>
          <a:blip r:embed="rId2"/>
          <a:stretch>
            <a:fillRect/>
          </a:stretch>
        </p:blipFill>
        <p:spPr>
          <a:xfrm>
            <a:off x="15109" y="3287510"/>
            <a:ext cx="9144000" cy="3495139"/>
          </a:xfrm>
          <a:prstGeom prst="rect">
            <a:avLst/>
          </a:prstGeom>
        </p:spPr>
      </p:pic>
    </p:spTree>
    <p:extLst>
      <p:ext uri="{BB962C8B-B14F-4D97-AF65-F5344CB8AC3E}">
        <p14:creationId xmlns:p14="http://schemas.microsoft.com/office/powerpoint/2010/main" val="1930319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Interact with sensors on the I2C bus</a:t>
            </a:r>
          </a:p>
          <a:p>
            <a:pPr lvl="1" latinLnBrk="0"/>
            <a:r>
              <a:rPr lang="en-US" b="0" dirty="0"/>
              <a:t>Write your own device driver for LPS22HB</a:t>
            </a:r>
          </a:p>
          <a:p>
            <a:pPr lvl="2" latinLnBrk="0"/>
            <a:r>
              <a:rPr lang="en-US" b="0" dirty="0"/>
              <a:t>The temperature is 16 bit value, contained in two registers</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59</a:t>
            </a:fld>
            <a:endParaRPr lang="ko-KR" altLang="en-US"/>
          </a:p>
        </p:txBody>
      </p:sp>
      <p:pic>
        <p:nvPicPr>
          <p:cNvPr id="6" name="Picture 5">
            <a:extLst>
              <a:ext uri="{FF2B5EF4-FFF2-40B4-BE49-F238E27FC236}">
                <a16:creationId xmlns:a16="http://schemas.microsoft.com/office/drawing/2014/main" id="{A99FD305-8621-6FCC-FDEF-35448A735689}"/>
              </a:ext>
            </a:extLst>
          </p:cNvPr>
          <p:cNvPicPr>
            <a:picLocks noChangeAspect="1"/>
          </p:cNvPicPr>
          <p:nvPr/>
        </p:nvPicPr>
        <p:blipFill>
          <a:blip r:embed="rId2"/>
          <a:stretch>
            <a:fillRect/>
          </a:stretch>
        </p:blipFill>
        <p:spPr>
          <a:xfrm>
            <a:off x="0" y="2588345"/>
            <a:ext cx="9144000" cy="3471483"/>
          </a:xfrm>
          <a:prstGeom prst="rect">
            <a:avLst/>
          </a:prstGeom>
        </p:spPr>
      </p:pic>
    </p:spTree>
    <p:extLst>
      <p:ext uri="{BB962C8B-B14F-4D97-AF65-F5344CB8AC3E}">
        <p14:creationId xmlns:p14="http://schemas.microsoft.com/office/powerpoint/2010/main" val="346506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it-IT" b="0" dirty="0"/>
              <a:t>Uno vs Nano 33 BLE Sense</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aRDUINO</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6</a:t>
            </a:fld>
            <a:endParaRPr lang="ko-KR" altLang="en-US"/>
          </a:p>
        </p:txBody>
      </p:sp>
      <p:pic>
        <p:nvPicPr>
          <p:cNvPr id="7" name="Picture 6">
            <a:extLst>
              <a:ext uri="{FF2B5EF4-FFF2-40B4-BE49-F238E27FC236}">
                <a16:creationId xmlns:a16="http://schemas.microsoft.com/office/drawing/2014/main" id="{B70F5B66-B803-207E-C1D5-B0F0FD7D7713}"/>
              </a:ext>
            </a:extLst>
          </p:cNvPr>
          <p:cNvPicPr>
            <a:picLocks noChangeAspect="1"/>
          </p:cNvPicPr>
          <p:nvPr/>
        </p:nvPicPr>
        <p:blipFill>
          <a:blip r:embed="rId2"/>
          <a:stretch>
            <a:fillRect/>
          </a:stretch>
        </p:blipFill>
        <p:spPr>
          <a:xfrm>
            <a:off x="359532" y="1855271"/>
            <a:ext cx="8436714" cy="4014496"/>
          </a:xfrm>
          <a:prstGeom prst="rect">
            <a:avLst/>
          </a:prstGeom>
        </p:spPr>
      </p:pic>
    </p:spTree>
    <p:extLst>
      <p:ext uri="{BB962C8B-B14F-4D97-AF65-F5344CB8AC3E}">
        <p14:creationId xmlns:p14="http://schemas.microsoft.com/office/powerpoint/2010/main" val="27909376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Interact with sensors on the I2C bus</a:t>
            </a:r>
          </a:p>
          <a:p>
            <a:pPr lvl="1" latinLnBrk="0"/>
            <a:r>
              <a:rPr lang="en-US" b="0" dirty="0"/>
              <a:t>Write your own device driver for LPS22HB</a:t>
            </a:r>
          </a:p>
          <a:p>
            <a:pPr lvl="2" latinLnBrk="0"/>
            <a:r>
              <a:rPr lang="en-US" b="0" dirty="0"/>
              <a:t>Trigger a conversion</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60</a:t>
            </a:fld>
            <a:endParaRPr lang="ko-KR" altLang="en-US"/>
          </a:p>
        </p:txBody>
      </p:sp>
      <p:pic>
        <p:nvPicPr>
          <p:cNvPr id="7" name="Picture 6">
            <a:extLst>
              <a:ext uri="{FF2B5EF4-FFF2-40B4-BE49-F238E27FC236}">
                <a16:creationId xmlns:a16="http://schemas.microsoft.com/office/drawing/2014/main" id="{FBCF392F-1509-5782-C4E3-E1857354AD2F}"/>
              </a:ext>
            </a:extLst>
          </p:cNvPr>
          <p:cNvPicPr>
            <a:picLocks noChangeAspect="1"/>
          </p:cNvPicPr>
          <p:nvPr/>
        </p:nvPicPr>
        <p:blipFill>
          <a:blip r:embed="rId2"/>
          <a:stretch>
            <a:fillRect/>
          </a:stretch>
        </p:blipFill>
        <p:spPr>
          <a:xfrm>
            <a:off x="-10243" y="2504644"/>
            <a:ext cx="9144000" cy="3012588"/>
          </a:xfrm>
          <a:prstGeom prst="rect">
            <a:avLst/>
          </a:prstGeom>
        </p:spPr>
      </p:pic>
    </p:spTree>
    <p:extLst>
      <p:ext uri="{BB962C8B-B14F-4D97-AF65-F5344CB8AC3E}">
        <p14:creationId xmlns:p14="http://schemas.microsoft.com/office/powerpoint/2010/main" val="1664544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Interact with sensors on the I2C bus</a:t>
            </a:r>
          </a:p>
          <a:p>
            <a:pPr lvl="1" latinLnBrk="0"/>
            <a:r>
              <a:rPr lang="en-US" b="0" dirty="0"/>
              <a:t>Write your own device driver for LPS22HB</a:t>
            </a:r>
          </a:p>
          <a:p>
            <a:pPr lvl="2" latinLnBrk="0"/>
            <a:r>
              <a:rPr lang="en-US" b="0" dirty="0"/>
              <a:t>Check if data is ready, before reading</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61</a:t>
            </a:fld>
            <a:endParaRPr lang="ko-KR" altLang="en-US"/>
          </a:p>
        </p:txBody>
      </p:sp>
      <p:pic>
        <p:nvPicPr>
          <p:cNvPr id="6" name="Picture 5">
            <a:extLst>
              <a:ext uri="{FF2B5EF4-FFF2-40B4-BE49-F238E27FC236}">
                <a16:creationId xmlns:a16="http://schemas.microsoft.com/office/drawing/2014/main" id="{FF775F8A-29DD-96F6-B92A-8997EA8F794D}"/>
              </a:ext>
            </a:extLst>
          </p:cNvPr>
          <p:cNvPicPr>
            <a:picLocks noChangeAspect="1"/>
          </p:cNvPicPr>
          <p:nvPr/>
        </p:nvPicPr>
        <p:blipFill>
          <a:blip r:embed="rId2"/>
          <a:stretch>
            <a:fillRect/>
          </a:stretch>
        </p:blipFill>
        <p:spPr>
          <a:xfrm>
            <a:off x="36004" y="2524650"/>
            <a:ext cx="9144000" cy="2992582"/>
          </a:xfrm>
          <a:prstGeom prst="rect">
            <a:avLst/>
          </a:prstGeom>
        </p:spPr>
      </p:pic>
    </p:spTree>
    <p:extLst>
      <p:ext uri="{BB962C8B-B14F-4D97-AF65-F5344CB8AC3E}">
        <p14:creationId xmlns:p14="http://schemas.microsoft.com/office/powerpoint/2010/main" val="3511428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Interact with sensors on the I2C bus</a:t>
            </a:r>
          </a:p>
          <a:p>
            <a:pPr lvl="1" latinLnBrk="0"/>
            <a:r>
              <a:rPr lang="en-US" b="0" dirty="0"/>
              <a:t>Write your own device driver for LPS22HB</a:t>
            </a:r>
          </a:p>
          <a:p>
            <a:pPr lvl="2" latinLnBrk="0"/>
            <a:r>
              <a:rPr lang="en-US" b="0" dirty="0"/>
              <a:t>Read data</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62</a:t>
            </a:fld>
            <a:endParaRPr lang="ko-KR" altLang="en-US"/>
          </a:p>
        </p:txBody>
      </p:sp>
      <p:pic>
        <p:nvPicPr>
          <p:cNvPr id="7" name="Picture 6">
            <a:extLst>
              <a:ext uri="{FF2B5EF4-FFF2-40B4-BE49-F238E27FC236}">
                <a16:creationId xmlns:a16="http://schemas.microsoft.com/office/drawing/2014/main" id="{89456376-B189-55C5-9D6A-86AE59F25DF7}"/>
              </a:ext>
            </a:extLst>
          </p:cNvPr>
          <p:cNvPicPr>
            <a:picLocks noChangeAspect="1"/>
          </p:cNvPicPr>
          <p:nvPr/>
        </p:nvPicPr>
        <p:blipFill>
          <a:blip r:embed="rId2"/>
          <a:stretch>
            <a:fillRect/>
          </a:stretch>
        </p:blipFill>
        <p:spPr>
          <a:xfrm>
            <a:off x="71500" y="2412568"/>
            <a:ext cx="9001000" cy="4436913"/>
          </a:xfrm>
          <a:prstGeom prst="rect">
            <a:avLst/>
          </a:prstGeom>
        </p:spPr>
      </p:pic>
    </p:spTree>
    <p:extLst>
      <p:ext uri="{BB962C8B-B14F-4D97-AF65-F5344CB8AC3E}">
        <p14:creationId xmlns:p14="http://schemas.microsoft.com/office/powerpoint/2010/main" val="2470620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Interact with sensors on the I2C bus</a:t>
            </a:r>
          </a:p>
          <a:p>
            <a:pPr lvl="1" latinLnBrk="0"/>
            <a:r>
              <a:rPr lang="en-US" b="0" dirty="0"/>
              <a:t>Write your own device driver for LPS22HB</a:t>
            </a:r>
          </a:p>
          <a:p>
            <a:pPr lvl="2" latinLnBrk="0"/>
            <a:r>
              <a:rPr lang="en-US" b="0" dirty="0"/>
              <a:t>Read data</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63</a:t>
            </a:fld>
            <a:endParaRPr lang="ko-KR" altLang="en-US"/>
          </a:p>
        </p:txBody>
      </p:sp>
      <p:pic>
        <p:nvPicPr>
          <p:cNvPr id="6" name="Picture 5">
            <a:extLst>
              <a:ext uri="{FF2B5EF4-FFF2-40B4-BE49-F238E27FC236}">
                <a16:creationId xmlns:a16="http://schemas.microsoft.com/office/drawing/2014/main" id="{4DB0490E-D66D-BB6A-EACF-822DE5AA179B}"/>
              </a:ext>
            </a:extLst>
          </p:cNvPr>
          <p:cNvPicPr>
            <a:picLocks noChangeAspect="1"/>
          </p:cNvPicPr>
          <p:nvPr/>
        </p:nvPicPr>
        <p:blipFill>
          <a:blip r:embed="rId2"/>
          <a:stretch>
            <a:fillRect/>
          </a:stretch>
        </p:blipFill>
        <p:spPr>
          <a:xfrm>
            <a:off x="18660" y="2498475"/>
            <a:ext cx="9144000" cy="3918857"/>
          </a:xfrm>
          <a:prstGeom prst="rect">
            <a:avLst/>
          </a:prstGeom>
        </p:spPr>
      </p:pic>
    </p:spTree>
    <p:extLst>
      <p:ext uri="{BB962C8B-B14F-4D97-AF65-F5344CB8AC3E}">
        <p14:creationId xmlns:p14="http://schemas.microsoft.com/office/powerpoint/2010/main" val="39899527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Interact with sensors on the I2C bus</a:t>
            </a:r>
          </a:p>
          <a:p>
            <a:pPr lvl="1" latinLnBrk="0"/>
            <a:r>
              <a:rPr lang="en-US" b="0" dirty="0"/>
              <a:t>Write your own device driver for LPS22HB</a:t>
            </a:r>
          </a:p>
          <a:p>
            <a:pPr lvl="2" latinLnBrk="0"/>
            <a:r>
              <a:rPr lang="en-US" b="0" dirty="0"/>
              <a:t>Complete code:</a:t>
            </a:r>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64</a:t>
            </a:fld>
            <a:endParaRPr lang="ko-KR" altLang="en-US"/>
          </a:p>
        </p:txBody>
      </p:sp>
      <p:pic>
        <p:nvPicPr>
          <p:cNvPr id="7" name="Picture 6">
            <a:extLst>
              <a:ext uri="{FF2B5EF4-FFF2-40B4-BE49-F238E27FC236}">
                <a16:creationId xmlns:a16="http://schemas.microsoft.com/office/drawing/2014/main" id="{C8817A45-6563-59BD-0B23-C8656DA1C653}"/>
              </a:ext>
            </a:extLst>
          </p:cNvPr>
          <p:cNvPicPr>
            <a:picLocks noChangeAspect="1"/>
          </p:cNvPicPr>
          <p:nvPr/>
        </p:nvPicPr>
        <p:blipFill>
          <a:blip r:embed="rId2"/>
          <a:stretch>
            <a:fillRect/>
          </a:stretch>
        </p:blipFill>
        <p:spPr>
          <a:xfrm>
            <a:off x="71501" y="2561610"/>
            <a:ext cx="3564396" cy="4245071"/>
          </a:xfrm>
          <a:prstGeom prst="rect">
            <a:avLst/>
          </a:prstGeom>
        </p:spPr>
      </p:pic>
      <p:pic>
        <p:nvPicPr>
          <p:cNvPr id="9" name="Picture 8">
            <a:extLst>
              <a:ext uri="{FF2B5EF4-FFF2-40B4-BE49-F238E27FC236}">
                <a16:creationId xmlns:a16="http://schemas.microsoft.com/office/drawing/2014/main" id="{B9EA7B30-91F2-9787-2BAD-00998EDC4021}"/>
              </a:ext>
            </a:extLst>
          </p:cNvPr>
          <p:cNvPicPr>
            <a:picLocks noChangeAspect="1"/>
          </p:cNvPicPr>
          <p:nvPr/>
        </p:nvPicPr>
        <p:blipFill>
          <a:blip r:embed="rId3"/>
          <a:stretch>
            <a:fillRect/>
          </a:stretch>
        </p:blipFill>
        <p:spPr>
          <a:xfrm>
            <a:off x="3815916" y="2182317"/>
            <a:ext cx="4716524" cy="4593088"/>
          </a:xfrm>
          <a:prstGeom prst="rect">
            <a:avLst/>
          </a:prstGeom>
        </p:spPr>
      </p:pic>
    </p:spTree>
    <p:extLst>
      <p:ext uri="{BB962C8B-B14F-4D97-AF65-F5344CB8AC3E}">
        <p14:creationId xmlns:p14="http://schemas.microsoft.com/office/powerpoint/2010/main" val="36882212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CA51F4-68D6-40D8-B8D4-C1A5DBED52FF}"/>
              </a:ext>
            </a:extLst>
          </p:cNvPr>
          <p:cNvSpPr>
            <a:spLocks noGrp="1"/>
          </p:cNvSpPr>
          <p:nvPr>
            <p:ph type="title"/>
          </p:nvPr>
        </p:nvSpPr>
        <p:spPr/>
        <p:txBody>
          <a:bodyPr/>
          <a:lstStyle/>
          <a:p>
            <a:endParaRPr lang="en-CA"/>
          </a:p>
        </p:txBody>
      </p:sp>
      <p:sp>
        <p:nvSpPr>
          <p:cNvPr id="4" name="Footer Placeholder 3">
            <a:extLst>
              <a:ext uri="{FF2B5EF4-FFF2-40B4-BE49-F238E27FC236}">
                <a16:creationId xmlns:a16="http://schemas.microsoft.com/office/drawing/2014/main" id="{9457A40F-FF31-4B5D-A497-DDF1B7D60FD7}"/>
              </a:ext>
            </a:extLst>
          </p:cNvPr>
          <p:cNvSpPr>
            <a:spLocks noGrp="1"/>
          </p:cNvSpPr>
          <p:nvPr>
            <p:ph type="ftr" sz="quarter" idx="11"/>
          </p:nvPr>
        </p:nvSpPr>
        <p:spPr/>
        <p:txBody>
          <a:bodyPr/>
          <a:lstStyle/>
          <a:p>
            <a:pPr lvl="0">
              <a:defRPr lang="ko-KR" altLang="en-US"/>
            </a:pPr>
            <a:r>
              <a:rPr lang="en-US" altLang="ko-KR" sz="1200"/>
              <a:t>Vivado 2019.2 Installation and License Acquisition </a:t>
            </a:r>
            <a:endParaRPr lang="en-US" altLang="ko-KR" sz="1200" dirty="0"/>
          </a:p>
        </p:txBody>
      </p:sp>
      <p:sp>
        <p:nvSpPr>
          <p:cNvPr id="5" name="Slide Number Placeholder 4">
            <a:extLst>
              <a:ext uri="{FF2B5EF4-FFF2-40B4-BE49-F238E27FC236}">
                <a16:creationId xmlns:a16="http://schemas.microsoft.com/office/drawing/2014/main" id="{D7897F0C-6C46-43D5-8CAE-46D9AA76F41F}"/>
              </a:ext>
            </a:extLst>
          </p:cNvPr>
          <p:cNvSpPr>
            <a:spLocks noGrp="1"/>
          </p:cNvSpPr>
          <p:nvPr>
            <p:ph type="sldNum" sz="quarter" idx="12"/>
          </p:nvPr>
        </p:nvSpPr>
        <p:spPr/>
        <p:txBody>
          <a:bodyPr/>
          <a:lstStyle/>
          <a:p>
            <a:fld id="{EC0BD536-8C7B-40DF-AA0E-37136B36405B}" type="slidenum">
              <a:rPr lang="ko-KR" altLang="en-US" smtClean="0"/>
              <a:pPr/>
              <a:t>65</a:t>
            </a:fld>
            <a:endParaRPr lang="ko-KR" altLang="en-US"/>
          </a:p>
        </p:txBody>
      </p:sp>
      <p:cxnSp>
        <p:nvCxnSpPr>
          <p:cNvPr id="7" name="Connector: Elbow 6">
            <a:extLst>
              <a:ext uri="{FF2B5EF4-FFF2-40B4-BE49-F238E27FC236}">
                <a16:creationId xmlns:a16="http://schemas.microsoft.com/office/drawing/2014/main" id="{916B3167-DE0E-42B5-8CD7-BC59DFAADF0C}"/>
              </a:ext>
            </a:extLst>
          </p:cNvPr>
          <p:cNvCxnSpPr>
            <a:cxnSpLocks/>
          </p:cNvCxnSpPr>
          <p:nvPr/>
        </p:nvCxnSpPr>
        <p:spPr>
          <a:xfrm>
            <a:off x="1291934" y="2922538"/>
            <a:ext cx="2196244" cy="432049"/>
          </a:xfrm>
          <a:prstGeom prst="bentConnector3">
            <a:avLst>
              <a:gd name="adj1" fmla="val 85418"/>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7E85378-81FE-4181-B45E-CB15E3BE4E44}"/>
              </a:ext>
            </a:extLst>
          </p:cNvPr>
          <p:cNvCxnSpPr>
            <a:cxnSpLocks/>
          </p:cNvCxnSpPr>
          <p:nvPr/>
        </p:nvCxnSpPr>
        <p:spPr>
          <a:xfrm rot="10800000" flipV="1">
            <a:off x="787878" y="2922538"/>
            <a:ext cx="727484" cy="432048"/>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79ABDF8-C10B-4069-B36D-4A4DEC982D5F}"/>
              </a:ext>
            </a:extLst>
          </p:cNvPr>
          <p:cNvCxnSpPr>
            <a:cxnSpLocks/>
          </p:cNvCxnSpPr>
          <p:nvPr/>
        </p:nvCxnSpPr>
        <p:spPr>
          <a:xfrm>
            <a:off x="3668198" y="2922538"/>
            <a:ext cx="2196244" cy="429766"/>
          </a:xfrm>
          <a:prstGeom prst="bentConnector3">
            <a:avLst>
              <a:gd name="adj1" fmla="val 84045"/>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883B346-1EA2-456E-8CE9-5D8E3FAE9F8D}"/>
              </a:ext>
            </a:extLst>
          </p:cNvPr>
          <p:cNvCxnSpPr>
            <a:cxnSpLocks/>
          </p:cNvCxnSpPr>
          <p:nvPr/>
        </p:nvCxnSpPr>
        <p:spPr>
          <a:xfrm rot="10800000" flipV="1">
            <a:off x="3164142" y="2922538"/>
            <a:ext cx="727484" cy="432048"/>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3676513-2F91-4373-AA14-5BB805C3ACAE}"/>
              </a:ext>
            </a:extLst>
          </p:cNvPr>
          <p:cNvCxnSpPr>
            <a:cxnSpLocks/>
          </p:cNvCxnSpPr>
          <p:nvPr/>
        </p:nvCxnSpPr>
        <p:spPr>
          <a:xfrm>
            <a:off x="5904148" y="2922538"/>
            <a:ext cx="2196244" cy="504056"/>
          </a:xfrm>
          <a:prstGeom prst="bentConnector3">
            <a:avLst>
              <a:gd name="adj1" fmla="val 83879"/>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ABB73C2-0D84-46CB-AFBD-CD6DBB270F02}"/>
              </a:ext>
            </a:extLst>
          </p:cNvPr>
          <p:cNvCxnSpPr>
            <a:cxnSpLocks/>
          </p:cNvCxnSpPr>
          <p:nvPr/>
        </p:nvCxnSpPr>
        <p:spPr>
          <a:xfrm rot="10800000" flipV="1">
            <a:off x="5500700" y="2920256"/>
            <a:ext cx="727484" cy="432048"/>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4542AA5-8A90-492B-894F-A869977115A3}"/>
              </a:ext>
            </a:extLst>
          </p:cNvPr>
          <p:cNvCxnSpPr>
            <a:cxnSpLocks/>
          </p:cNvCxnSpPr>
          <p:nvPr/>
        </p:nvCxnSpPr>
        <p:spPr>
          <a:xfrm>
            <a:off x="1151619" y="2456892"/>
            <a:ext cx="0" cy="129614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CCD543D-F4C1-47F9-B161-7668EA311437}"/>
              </a:ext>
            </a:extLst>
          </p:cNvPr>
          <p:cNvCxnSpPr>
            <a:cxnSpLocks/>
          </p:cNvCxnSpPr>
          <p:nvPr/>
        </p:nvCxnSpPr>
        <p:spPr>
          <a:xfrm>
            <a:off x="3527883" y="2456892"/>
            <a:ext cx="0" cy="129614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299535-4C41-4358-948A-2F869B6C74E3}"/>
              </a:ext>
            </a:extLst>
          </p:cNvPr>
          <p:cNvCxnSpPr>
            <a:cxnSpLocks/>
          </p:cNvCxnSpPr>
          <p:nvPr/>
        </p:nvCxnSpPr>
        <p:spPr>
          <a:xfrm>
            <a:off x="3164141" y="2456892"/>
            <a:ext cx="0" cy="129614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F001905-9CF8-43B5-BCA7-B80179629183}"/>
              </a:ext>
            </a:extLst>
          </p:cNvPr>
          <p:cNvCxnSpPr>
            <a:cxnSpLocks/>
          </p:cNvCxnSpPr>
          <p:nvPr/>
        </p:nvCxnSpPr>
        <p:spPr>
          <a:xfrm>
            <a:off x="1151619" y="3537012"/>
            <a:ext cx="200167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A56DE1E-140A-40E2-8C3F-CBC6016C83CA}"/>
              </a:ext>
            </a:extLst>
          </p:cNvPr>
          <p:cNvCxnSpPr>
            <a:cxnSpLocks/>
          </p:cNvCxnSpPr>
          <p:nvPr/>
        </p:nvCxnSpPr>
        <p:spPr>
          <a:xfrm>
            <a:off x="3164141" y="3543424"/>
            <a:ext cx="36374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9E61EC0-349E-433D-933B-D01B9E262028}"/>
              </a:ext>
            </a:extLst>
          </p:cNvPr>
          <p:cNvSpPr txBox="1"/>
          <p:nvPr/>
        </p:nvSpPr>
        <p:spPr>
          <a:xfrm>
            <a:off x="1619672" y="3498975"/>
            <a:ext cx="825867" cy="400110"/>
          </a:xfrm>
          <a:prstGeom prst="rect">
            <a:avLst/>
          </a:prstGeom>
          <a:noFill/>
        </p:spPr>
        <p:txBody>
          <a:bodyPr wrap="none" rtlCol="0">
            <a:spAutoFit/>
          </a:bodyPr>
          <a:lstStyle/>
          <a:p>
            <a:r>
              <a:rPr lang="en-US" sz="2000" b="1" dirty="0"/>
              <a:t>20ms</a:t>
            </a:r>
            <a:endParaRPr lang="en-CA" sz="2000" b="1" dirty="0"/>
          </a:p>
        </p:txBody>
      </p:sp>
      <p:sp>
        <p:nvSpPr>
          <p:cNvPr id="39" name="TextBox 38">
            <a:extLst>
              <a:ext uri="{FF2B5EF4-FFF2-40B4-BE49-F238E27FC236}">
                <a16:creationId xmlns:a16="http://schemas.microsoft.com/office/drawing/2014/main" id="{079048FE-840A-42EE-ACD8-C779EE8D00F3}"/>
              </a:ext>
            </a:extLst>
          </p:cNvPr>
          <p:cNvSpPr txBox="1"/>
          <p:nvPr/>
        </p:nvSpPr>
        <p:spPr>
          <a:xfrm>
            <a:off x="3049118" y="3673176"/>
            <a:ext cx="631904" cy="369332"/>
          </a:xfrm>
          <a:prstGeom prst="rect">
            <a:avLst/>
          </a:prstGeom>
          <a:noFill/>
        </p:spPr>
        <p:txBody>
          <a:bodyPr wrap="none" rtlCol="0">
            <a:spAutoFit/>
          </a:bodyPr>
          <a:lstStyle/>
          <a:p>
            <a:r>
              <a:rPr lang="en-US" b="1" dirty="0"/>
              <a:t>5ms</a:t>
            </a:r>
            <a:endParaRPr lang="en-CA" b="1" dirty="0"/>
          </a:p>
        </p:txBody>
      </p:sp>
    </p:spTree>
    <p:extLst>
      <p:ext uri="{BB962C8B-B14F-4D97-AF65-F5344CB8AC3E}">
        <p14:creationId xmlns:p14="http://schemas.microsoft.com/office/powerpoint/2010/main" val="216056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Features of Nano 33 Sense</a:t>
            </a:r>
          </a:p>
          <a:p>
            <a:pPr lvl="1" latinLnBrk="0"/>
            <a:r>
              <a:rPr lang="en-US" b="0" dirty="0"/>
              <a:t>8 Analog Input Pins can provide 12-bit ADC at about 30 kHz</a:t>
            </a:r>
          </a:p>
          <a:p>
            <a:pPr lvl="1" latinLnBrk="0"/>
            <a:r>
              <a:rPr lang="en-US" b="0" dirty="0"/>
              <a:t>Integrated sensors (IMU, Mic, Light, Pressure, Temperature, Humidity)</a:t>
            </a:r>
          </a:p>
          <a:p>
            <a:pPr lvl="1" latinLnBrk="0"/>
            <a:r>
              <a:rPr lang="en-US" b="0" dirty="0"/>
              <a:t>All digital pins can trigger interrupts</a:t>
            </a:r>
          </a:p>
          <a:p>
            <a:pPr lvl="1" latinLnBrk="0"/>
            <a:r>
              <a:rPr lang="en-US" b="0" dirty="0"/>
              <a:t>Only supports 3.3V I/</a:t>
            </a:r>
            <a:r>
              <a:rPr lang="en-US" b="0" dirty="0" err="1"/>
              <a:t>Os</a:t>
            </a:r>
            <a:r>
              <a:rPr lang="en-US" b="0" dirty="0"/>
              <a:t> and is NOT 5V tolerant so please make sure you are not directly connecting 5V signals to this board or it will be damaged</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aRDUINO</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7</a:t>
            </a:fld>
            <a:endParaRPr lang="ko-KR" altLang="en-US"/>
          </a:p>
        </p:txBody>
      </p:sp>
      <p:pic>
        <p:nvPicPr>
          <p:cNvPr id="6" name="Picture 5">
            <a:extLst>
              <a:ext uri="{FF2B5EF4-FFF2-40B4-BE49-F238E27FC236}">
                <a16:creationId xmlns:a16="http://schemas.microsoft.com/office/drawing/2014/main" id="{12C02D20-4709-C647-1AFD-FC1226625371}"/>
              </a:ext>
            </a:extLst>
          </p:cNvPr>
          <p:cNvPicPr>
            <a:picLocks noChangeAspect="1"/>
          </p:cNvPicPr>
          <p:nvPr/>
        </p:nvPicPr>
        <p:blipFill>
          <a:blip r:embed="rId2"/>
          <a:stretch>
            <a:fillRect/>
          </a:stretch>
        </p:blipFill>
        <p:spPr>
          <a:xfrm>
            <a:off x="1511660" y="4132953"/>
            <a:ext cx="6012668" cy="2681234"/>
          </a:xfrm>
          <a:prstGeom prst="rect">
            <a:avLst/>
          </a:prstGeom>
        </p:spPr>
      </p:pic>
    </p:spTree>
    <p:extLst>
      <p:ext uri="{BB962C8B-B14F-4D97-AF65-F5344CB8AC3E}">
        <p14:creationId xmlns:p14="http://schemas.microsoft.com/office/powerpoint/2010/main" val="3556137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Nano 33 Sense</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8</a:t>
            </a:fld>
            <a:endParaRPr lang="ko-KR" altLang="en-US"/>
          </a:p>
        </p:txBody>
      </p:sp>
      <p:pic>
        <p:nvPicPr>
          <p:cNvPr id="7" name="Picture 6">
            <a:extLst>
              <a:ext uri="{FF2B5EF4-FFF2-40B4-BE49-F238E27FC236}">
                <a16:creationId xmlns:a16="http://schemas.microsoft.com/office/drawing/2014/main" id="{FDBFDF2A-425D-662D-60F1-99EC6EF4C048}"/>
              </a:ext>
            </a:extLst>
          </p:cNvPr>
          <p:cNvPicPr>
            <a:picLocks noChangeAspect="1"/>
          </p:cNvPicPr>
          <p:nvPr/>
        </p:nvPicPr>
        <p:blipFill>
          <a:blip r:embed="rId2"/>
          <a:stretch>
            <a:fillRect/>
          </a:stretch>
        </p:blipFill>
        <p:spPr>
          <a:xfrm>
            <a:off x="683568" y="1778132"/>
            <a:ext cx="7992888" cy="5030439"/>
          </a:xfrm>
          <a:prstGeom prst="rect">
            <a:avLst/>
          </a:prstGeom>
        </p:spPr>
      </p:pic>
    </p:spTree>
    <p:extLst>
      <p:ext uri="{BB962C8B-B14F-4D97-AF65-F5344CB8AC3E}">
        <p14:creationId xmlns:p14="http://schemas.microsoft.com/office/powerpoint/2010/main" val="60915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A7C46-9700-623F-9B6E-23B269BB7FC2}"/>
              </a:ext>
            </a:extLst>
          </p:cNvPr>
          <p:cNvSpPr>
            <a:spLocks noGrp="1"/>
          </p:cNvSpPr>
          <p:nvPr>
            <p:ph idx="1"/>
          </p:nvPr>
        </p:nvSpPr>
        <p:spPr/>
        <p:txBody>
          <a:bodyPr>
            <a:normAutofit/>
          </a:bodyPr>
          <a:lstStyle/>
          <a:p>
            <a:pPr latinLnBrk="0"/>
            <a:r>
              <a:rPr lang="en-US" b="0" dirty="0"/>
              <a:t>Nano 33 Sense</a:t>
            </a:r>
            <a:endParaRPr lang="it-IT" b="0" dirty="0"/>
          </a:p>
        </p:txBody>
      </p:sp>
      <p:sp>
        <p:nvSpPr>
          <p:cNvPr id="3" name="Title 2">
            <a:extLst>
              <a:ext uri="{FF2B5EF4-FFF2-40B4-BE49-F238E27FC236}">
                <a16:creationId xmlns:a16="http://schemas.microsoft.com/office/drawing/2014/main" id="{EDFF7DE7-6679-40B9-C0E9-B0C3EAD5F17F}"/>
              </a:ext>
            </a:extLst>
          </p:cNvPr>
          <p:cNvSpPr>
            <a:spLocks noGrp="1"/>
          </p:cNvSpPr>
          <p:nvPr>
            <p:ph type="title"/>
          </p:nvPr>
        </p:nvSpPr>
        <p:spPr/>
        <p:txBody>
          <a:bodyPr>
            <a:normAutofit/>
          </a:bodyPr>
          <a:lstStyle/>
          <a:p>
            <a:pPr latinLnBrk="0"/>
            <a:r>
              <a:rPr lang="en-US" dirty="0"/>
              <a:t>Nano 33 Sense</a:t>
            </a:r>
          </a:p>
        </p:txBody>
      </p:sp>
      <p:sp>
        <p:nvSpPr>
          <p:cNvPr id="5" name="Slide Number Placeholder 4">
            <a:extLst>
              <a:ext uri="{FF2B5EF4-FFF2-40B4-BE49-F238E27FC236}">
                <a16:creationId xmlns:a16="http://schemas.microsoft.com/office/drawing/2014/main" id="{236B66E0-C90D-9115-1893-B8236C85D7C8}"/>
              </a:ext>
            </a:extLst>
          </p:cNvPr>
          <p:cNvSpPr>
            <a:spLocks noGrp="1"/>
          </p:cNvSpPr>
          <p:nvPr>
            <p:ph type="sldNum" sz="quarter" idx="12"/>
          </p:nvPr>
        </p:nvSpPr>
        <p:spPr/>
        <p:txBody>
          <a:bodyPr/>
          <a:lstStyle/>
          <a:p>
            <a:fld id="{EC0BD536-8C7B-40DF-AA0E-37136B36405B}" type="slidenum">
              <a:rPr lang="ko-KR" altLang="en-US" smtClean="0"/>
              <a:pPr/>
              <a:t>9</a:t>
            </a:fld>
            <a:endParaRPr lang="ko-KR" altLang="en-US"/>
          </a:p>
        </p:txBody>
      </p:sp>
      <p:pic>
        <p:nvPicPr>
          <p:cNvPr id="6" name="Picture 5">
            <a:extLst>
              <a:ext uri="{FF2B5EF4-FFF2-40B4-BE49-F238E27FC236}">
                <a16:creationId xmlns:a16="http://schemas.microsoft.com/office/drawing/2014/main" id="{23B63BAB-0B57-6A71-9166-3442A330E4C1}"/>
              </a:ext>
            </a:extLst>
          </p:cNvPr>
          <p:cNvPicPr>
            <a:picLocks noChangeAspect="1"/>
          </p:cNvPicPr>
          <p:nvPr/>
        </p:nvPicPr>
        <p:blipFill>
          <a:blip r:embed="rId2"/>
          <a:stretch>
            <a:fillRect/>
          </a:stretch>
        </p:blipFill>
        <p:spPr>
          <a:xfrm>
            <a:off x="12677" y="1892171"/>
            <a:ext cx="9144000" cy="4521611"/>
          </a:xfrm>
          <a:prstGeom prst="rect">
            <a:avLst/>
          </a:prstGeom>
        </p:spPr>
      </p:pic>
    </p:spTree>
    <p:extLst>
      <p:ext uri="{BB962C8B-B14F-4D97-AF65-F5344CB8AC3E}">
        <p14:creationId xmlns:p14="http://schemas.microsoft.com/office/powerpoint/2010/main" val="28441467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필수">
  <a:themeElements>
    <a:clrScheme name="필수">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사용자 지정 5">
      <a:majorFont>
        <a:latin typeface="Century Gothic"/>
        <a:ea typeface="휴먼모음T"/>
        <a:cs typeface=""/>
      </a:majorFont>
      <a:minorFont>
        <a:latin typeface="Century Gothic"/>
        <a:ea typeface="휴먼모음T"/>
        <a:cs typeface=""/>
      </a:minorFont>
    </a:fontScheme>
    <a:fmtScheme name="필수">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2577</TotalTime>
  <Words>2869</Words>
  <Application>Microsoft Office PowerPoint</Application>
  <PresentationFormat>On-screen Show (4:3)</PresentationFormat>
  <Paragraphs>469</Paragraphs>
  <Slides>65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맑은 고딕</vt:lpstr>
      <vt:lpstr>Wingdings</vt:lpstr>
      <vt:lpstr>Tahoma</vt:lpstr>
      <vt:lpstr>Arial</vt:lpstr>
      <vt:lpstr>Century Gothic</vt:lpstr>
      <vt:lpstr>필수</vt:lpstr>
      <vt:lpstr>Programming Arduino and Nano 33 BLE</vt:lpstr>
      <vt:lpstr>Contents</vt:lpstr>
      <vt:lpstr>aRDUINO</vt:lpstr>
      <vt:lpstr>aRDUINO</vt:lpstr>
      <vt:lpstr>aRDUINO</vt:lpstr>
      <vt:lpstr>aRDUINO</vt:lpstr>
      <vt:lpstr>aRDUINO</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Nano 33 Sense</vt:lpstr>
      <vt:lpstr>PowerPoint Presentation</vt:lpstr>
    </vt:vector>
  </TitlesOfParts>
  <Manager/>
  <Company>VLSICAD@HANBAT UNIV.</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Hongkyun Jung</dc:creator>
  <cp:lastModifiedBy>Dennis Gookyi</cp:lastModifiedBy>
  <cp:revision>699</cp:revision>
  <dcterms:created xsi:type="dcterms:W3CDTF">2011-03-02T15:57:42Z</dcterms:created>
  <dcterms:modified xsi:type="dcterms:W3CDTF">2024-10-11T08:28:45Z</dcterms:modified>
</cp:coreProperties>
</file>